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5"/>
    <p:sldMasterId id="2147483777" r:id="rId6"/>
    <p:sldMasterId id="2147483794" r:id="rId7"/>
    <p:sldMasterId id="2147483827" r:id="rId8"/>
    <p:sldMasterId id="2147483851" r:id="rId9"/>
    <p:sldMasterId id="2147483888" r:id="rId10"/>
    <p:sldMasterId id="2147483918" r:id="rId11"/>
    <p:sldMasterId id="2147483951" r:id="rId12"/>
  </p:sldMasterIdLst>
  <p:notesMasterIdLst>
    <p:notesMasterId r:id="rId108"/>
  </p:notesMasterIdLst>
  <p:sldIdLst>
    <p:sldId id="256" r:id="rId13"/>
    <p:sldId id="734" r:id="rId14"/>
    <p:sldId id="556" r:id="rId15"/>
    <p:sldId id="677" r:id="rId16"/>
    <p:sldId id="607" r:id="rId17"/>
    <p:sldId id="608" r:id="rId18"/>
    <p:sldId id="609" r:id="rId19"/>
    <p:sldId id="610" r:id="rId20"/>
    <p:sldId id="611" r:id="rId21"/>
    <p:sldId id="713" r:id="rId22"/>
    <p:sldId id="714" r:id="rId23"/>
    <p:sldId id="715" r:id="rId24"/>
    <p:sldId id="716" r:id="rId25"/>
    <p:sldId id="612" r:id="rId26"/>
    <p:sldId id="613" r:id="rId27"/>
    <p:sldId id="614" r:id="rId28"/>
    <p:sldId id="615" r:id="rId29"/>
    <p:sldId id="616" r:id="rId30"/>
    <p:sldId id="617" r:id="rId31"/>
    <p:sldId id="688" r:id="rId32"/>
    <p:sldId id="703" r:id="rId33"/>
    <p:sldId id="701" r:id="rId34"/>
    <p:sldId id="705" r:id="rId35"/>
    <p:sldId id="712" r:id="rId36"/>
    <p:sldId id="618" r:id="rId37"/>
    <p:sldId id="619" r:id="rId38"/>
    <p:sldId id="620" r:id="rId39"/>
    <p:sldId id="621" r:id="rId40"/>
    <p:sldId id="622" r:id="rId41"/>
    <p:sldId id="623" r:id="rId42"/>
    <p:sldId id="624" r:id="rId43"/>
    <p:sldId id="625" r:id="rId44"/>
    <p:sldId id="626" r:id="rId45"/>
    <p:sldId id="627" r:id="rId46"/>
    <p:sldId id="628" r:id="rId47"/>
    <p:sldId id="702" r:id="rId48"/>
    <p:sldId id="704" r:id="rId49"/>
    <p:sldId id="707" r:id="rId50"/>
    <p:sldId id="630" r:id="rId51"/>
    <p:sldId id="631" r:id="rId52"/>
    <p:sldId id="632" r:id="rId53"/>
    <p:sldId id="633" r:id="rId54"/>
    <p:sldId id="634" r:id="rId55"/>
    <p:sldId id="635" r:id="rId56"/>
    <p:sldId id="678" r:id="rId57"/>
    <p:sldId id="643" r:id="rId58"/>
    <p:sldId id="644" r:id="rId59"/>
    <p:sldId id="645" r:id="rId60"/>
    <p:sldId id="646" r:id="rId61"/>
    <p:sldId id="647" r:id="rId62"/>
    <p:sldId id="679" r:id="rId63"/>
    <p:sldId id="649" r:id="rId64"/>
    <p:sldId id="650" r:id="rId65"/>
    <p:sldId id="651" r:id="rId66"/>
    <p:sldId id="719" r:id="rId67"/>
    <p:sldId id="720" r:id="rId68"/>
    <p:sldId id="721" r:id="rId69"/>
    <p:sldId id="722" r:id="rId70"/>
    <p:sldId id="723" r:id="rId71"/>
    <p:sldId id="724" r:id="rId72"/>
    <p:sldId id="725" r:id="rId73"/>
    <p:sldId id="726" r:id="rId74"/>
    <p:sldId id="727" r:id="rId75"/>
    <p:sldId id="728" r:id="rId76"/>
    <p:sldId id="658" r:id="rId77"/>
    <p:sldId id="680" r:id="rId78"/>
    <p:sldId id="660" r:id="rId79"/>
    <p:sldId id="661" r:id="rId80"/>
    <p:sldId id="662" r:id="rId81"/>
    <p:sldId id="687" r:id="rId82"/>
    <p:sldId id="665" r:id="rId83"/>
    <p:sldId id="667" r:id="rId84"/>
    <p:sldId id="668" r:id="rId85"/>
    <p:sldId id="681" r:id="rId86"/>
    <p:sldId id="717" r:id="rId87"/>
    <p:sldId id="718" r:id="rId88"/>
    <p:sldId id="670" r:id="rId89"/>
    <p:sldId id="671" r:id="rId90"/>
    <p:sldId id="672" r:id="rId91"/>
    <p:sldId id="673" r:id="rId92"/>
    <p:sldId id="689" r:id="rId93"/>
    <p:sldId id="729" r:id="rId94"/>
    <p:sldId id="730" r:id="rId95"/>
    <p:sldId id="731" r:id="rId96"/>
    <p:sldId id="732" r:id="rId97"/>
    <p:sldId id="691" r:id="rId98"/>
    <p:sldId id="692" r:id="rId99"/>
    <p:sldId id="693" r:id="rId100"/>
    <p:sldId id="694" r:id="rId101"/>
    <p:sldId id="682" r:id="rId102"/>
    <p:sldId id="675" r:id="rId103"/>
    <p:sldId id="676" r:id="rId104"/>
    <p:sldId id="733" r:id="rId105"/>
    <p:sldId id="605" r:id="rId106"/>
    <p:sldId id="454" r:id="rId10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734"/>
            <p14:sldId id="556"/>
          </p14:sldIdLst>
        </p14:section>
        <p14:section name="Content" id="{31F9149E-C170-4E61-8C32-78FBFFDAEC9C}">
          <p14:sldIdLst>
            <p14:sldId id="677"/>
            <p14:sldId id="607"/>
            <p14:sldId id="608"/>
            <p14:sldId id="609"/>
            <p14:sldId id="610"/>
            <p14:sldId id="611"/>
            <p14:sldId id="713"/>
            <p14:sldId id="714"/>
            <p14:sldId id="715"/>
            <p14:sldId id="716"/>
            <p14:sldId id="612"/>
            <p14:sldId id="613"/>
            <p14:sldId id="614"/>
            <p14:sldId id="615"/>
            <p14:sldId id="616"/>
            <p14:sldId id="617"/>
            <p14:sldId id="688"/>
            <p14:sldId id="703"/>
            <p14:sldId id="701"/>
            <p14:sldId id="705"/>
            <p14:sldId id="712"/>
            <p14:sldId id="618"/>
            <p14:sldId id="619"/>
            <p14:sldId id="620"/>
            <p14:sldId id="621"/>
            <p14:sldId id="622"/>
            <p14:sldId id="623"/>
            <p14:sldId id="624"/>
            <p14:sldId id="625"/>
            <p14:sldId id="626"/>
            <p14:sldId id="627"/>
            <p14:sldId id="628"/>
            <p14:sldId id="702"/>
            <p14:sldId id="704"/>
            <p14:sldId id="707"/>
            <p14:sldId id="630"/>
            <p14:sldId id="631"/>
            <p14:sldId id="632"/>
            <p14:sldId id="633"/>
            <p14:sldId id="634"/>
            <p14:sldId id="635"/>
            <p14:sldId id="678"/>
            <p14:sldId id="643"/>
            <p14:sldId id="644"/>
            <p14:sldId id="645"/>
            <p14:sldId id="646"/>
            <p14:sldId id="647"/>
            <p14:sldId id="679"/>
            <p14:sldId id="649"/>
            <p14:sldId id="650"/>
            <p14:sldId id="651"/>
            <p14:sldId id="719"/>
            <p14:sldId id="720"/>
            <p14:sldId id="721"/>
            <p14:sldId id="722"/>
            <p14:sldId id="723"/>
            <p14:sldId id="724"/>
            <p14:sldId id="725"/>
            <p14:sldId id="726"/>
            <p14:sldId id="727"/>
            <p14:sldId id="728"/>
            <p14:sldId id="658"/>
            <p14:sldId id="680"/>
            <p14:sldId id="660"/>
            <p14:sldId id="661"/>
            <p14:sldId id="662"/>
            <p14:sldId id="687"/>
            <p14:sldId id="665"/>
            <p14:sldId id="667"/>
            <p14:sldId id="668"/>
            <p14:sldId id="681"/>
            <p14:sldId id="717"/>
            <p14:sldId id="718"/>
            <p14:sldId id="670"/>
            <p14:sldId id="671"/>
            <p14:sldId id="672"/>
            <p14:sldId id="673"/>
            <p14:sldId id="689"/>
            <p14:sldId id="729"/>
            <p14:sldId id="730"/>
            <p14:sldId id="731"/>
            <p14:sldId id="732"/>
            <p14:sldId id="691"/>
            <p14:sldId id="692"/>
            <p14:sldId id="693"/>
            <p14:sldId id="694"/>
            <p14:sldId id="682"/>
            <p14:sldId id="675"/>
            <p14:sldId id="676"/>
            <p14:sldId id="733"/>
          </p14:sldIdLst>
        </p14:section>
        <p14:section name="Exit" id="{26D33BE0-B19C-465D-8801-1598009CC099}">
          <p14:sldIdLst>
            <p14:sldId id="60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EE"/>
    <a:srgbClr val="CDEAFF"/>
    <a:srgbClr val="0072C6"/>
    <a:srgbClr val="003630"/>
    <a:srgbClr val="D08FE1"/>
    <a:srgbClr val="008272"/>
    <a:srgbClr val="0F4329"/>
    <a:srgbClr val="658E00"/>
    <a:srgbClr val="004086"/>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4914" autoAdjust="0"/>
  </p:normalViewPr>
  <p:slideViewPr>
    <p:cSldViewPr snapToGrid="0">
      <p:cViewPr varScale="1">
        <p:scale>
          <a:sx n="44" d="100"/>
          <a:sy n="44" d="100"/>
        </p:scale>
        <p:origin x="846" y="10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07" Type="http://schemas.openxmlformats.org/officeDocument/2006/relationships/slide" Target="slides/slide95.xml"/><Relationship Id="rId11" Type="http://schemas.openxmlformats.org/officeDocument/2006/relationships/slideMaster" Target="slideMasters/slideMaster7.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slide" Target="slides/slide90.xml"/><Relationship Id="rId110"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tableStyles" Target="tableStyles.xml"/><Relationship Id="rId8" Type="http://schemas.openxmlformats.org/officeDocument/2006/relationships/slideMaster" Target="slideMasters/slideMaster4.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6.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commentAuthors" Target="commentAuthors.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3.xml"/><Relationship Id="rId71" Type="http://schemas.openxmlformats.org/officeDocument/2006/relationships/slide" Target="slides/slide59.xml"/><Relationship Id="rId92" Type="http://schemas.openxmlformats.org/officeDocument/2006/relationships/slide" Target="slides/slide8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B1662F-7421-4F7B-A5C0-57390BFE5777}"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74B70E5F-85FA-42B8-A7FE-FD42B697C579}">
      <dgm:prSet/>
      <dgm:spPr>
        <a:solidFill>
          <a:schemeClr val="accent2">
            <a:lumMod val="50000"/>
          </a:schemeClr>
        </a:solidFill>
      </dgm:spPr>
      <dgm:t>
        <a:bodyPr/>
        <a:lstStyle/>
        <a:p>
          <a:pPr rtl="0"/>
          <a:r>
            <a:rPr lang="en-US" b="0" dirty="0" smtClean="0">
              <a:latin typeface="+mj-lt"/>
            </a:rPr>
            <a:t>SQL Database</a:t>
          </a:r>
          <a:endParaRPr lang="en-US" b="0" dirty="0">
            <a:latin typeface="+mj-lt"/>
          </a:endParaRPr>
        </a:p>
      </dgm:t>
    </dgm:pt>
    <dgm:pt modelId="{606FCD52-B795-4D11-9A2E-065852207DB8}" type="parTrans" cxnId="{F059DFAD-3473-4686-92B5-8534745B486F}">
      <dgm:prSet/>
      <dgm:spPr/>
      <dgm:t>
        <a:bodyPr/>
        <a:lstStyle/>
        <a:p>
          <a:endParaRPr lang="en-US"/>
        </a:p>
      </dgm:t>
    </dgm:pt>
    <dgm:pt modelId="{799BB488-3E9F-4420-817A-B2F52C536B57}" type="sibTrans" cxnId="{F059DFAD-3473-4686-92B5-8534745B486F}">
      <dgm:prSet/>
      <dgm:spPr/>
      <dgm:t>
        <a:bodyPr/>
        <a:lstStyle/>
        <a:p>
          <a:endParaRPr lang="en-US"/>
        </a:p>
      </dgm:t>
    </dgm:pt>
    <dgm:pt modelId="{F5192B22-188D-4905-865D-FB0F06FA51E5}">
      <dgm:prSet/>
      <dgm:spPr>
        <a:solidFill>
          <a:schemeClr val="accent3">
            <a:lumMod val="50000"/>
          </a:schemeClr>
        </a:solidFill>
      </dgm:spPr>
      <dgm:t>
        <a:bodyPr/>
        <a:lstStyle/>
        <a:p>
          <a:pPr rtl="0"/>
          <a:r>
            <a:rPr lang="en-US" b="0" dirty="0" smtClean="0">
              <a:latin typeface="+mj-lt"/>
            </a:rPr>
            <a:t>SQL on IaaS</a:t>
          </a:r>
          <a:endParaRPr lang="en-US" b="0" dirty="0">
            <a:latin typeface="+mj-lt"/>
          </a:endParaRPr>
        </a:p>
      </dgm:t>
    </dgm:pt>
    <dgm:pt modelId="{F3897636-FAF3-4731-A778-8862D438D943}" type="parTrans" cxnId="{BF56899C-E163-4BDC-B41F-D3BEBE6D497E}">
      <dgm:prSet/>
      <dgm:spPr/>
      <dgm:t>
        <a:bodyPr/>
        <a:lstStyle/>
        <a:p>
          <a:endParaRPr lang="en-US"/>
        </a:p>
      </dgm:t>
    </dgm:pt>
    <dgm:pt modelId="{099547DA-0E7A-45EB-BC6D-7C666533B622}" type="sibTrans" cxnId="{BF56899C-E163-4BDC-B41F-D3BEBE6D497E}">
      <dgm:prSet/>
      <dgm:spPr/>
      <dgm:t>
        <a:bodyPr/>
        <a:lstStyle/>
        <a:p>
          <a:endParaRPr lang="en-US"/>
        </a:p>
      </dgm:t>
    </dgm:pt>
    <dgm:pt modelId="{B305BEE9-96E7-4D38-B9B2-E40B0F514BFD}">
      <dgm:prSet/>
      <dgm:spPr>
        <a:solidFill>
          <a:schemeClr val="accent6">
            <a:lumMod val="50000"/>
          </a:schemeClr>
        </a:solidFill>
      </dgm:spPr>
      <dgm:t>
        <a:bodyPr/>
        <a:lstStyle/>
        <a:p>
          <a:pPr rtl="0"/>
          <a:r>
            <a:rPr lang="en-US" b="0" noProof="0" dirty="0" smtClean="0">
              <a:latin typeface="+mj-lt"/>
            </a:rPr>
            <a:t>DocumentDB</a:t>
          </a:r>
          <a:endParaRPr lang="en-US" b="0" noProof="0" dirty="0">
            <a:latin typeface="+mj-lt"/>
          </a:endParaRPr>
        </a:p>
      </dgm:t>
    </dgm:pt>
    <dgm:pt modelId="{F20EB76F-D5B3-421C-BA9D-2033FC3056A5}" type="parTrans" cxnId="{3F2775AD-E5B5-4B3B-9AB5-06151CEE193B}">
      <dgm:prSet/>
      <dgm:spPr/>
      <dgm:t>
        <a:bodyPr/>
        <a:lstStyle/>
        <a:p>
          <a:endParaRPr lang="sv-SE"/>
        </a:p>
      </dgm:t>
    </dgm:pt>
    <dgm:pt modelId="{41BBECFD-9737-4437-B95D-59D5F11DCB2A}" type="sibTrans" cxnId="{3F2775AD-E5B5-4B3B-9AB5-06151CEE193B}">
      <dgm:prSet/>
      <dgm:spPr/>
      <dgm:t>
        <a:bodyPr/>
        <a:lstStyle/>
        <a:p>
          <a:endParaRPr lang="sv-SE"/>
        </a:p>
      </dgm:t>
    </dgm:pt>
    <dgm:pt modelId="{749654BA-097A-4093-B81D-F0D7C8F45CDF}">
      <dgm:prSet/>
      <dgm:spPr>
        <a:solidFill>
          <a:schemeClr val="accent5">
            <a:lumMod val="75000"/>
          </a:schemeClr>
        </a:solidFill>
      </dgm:spPr>
      <dgm:t>
        <a:bodyPr/>
        <a:lstStyle/>
        <a:p>
          <a:pPr rtl="0"/>
          <a:r>
            <a:rPr lang="en-US" b="0" noProof="0" dirty="0" smtClean="0">
              <a:latin typeface="+mj-lt"/>
            </a:rPr>
            <a:t>Search</a:t>
          </a:r>
          <a:endParaRPr lang="en-US" b="0" noProof="0" dirty="0">
            <a:latin typeface="+mj-lt"/>
          </a:endParaRPr>
        </a:p>
      </dgm:t>
    </dgm:pt>
    <dgm:pt modelId="{FBC5526E-515F-465A-B09F-D368676C299F}" type="parTrans" cxnId="{B6515346-3E2E-4B57-9CD9-3B43BF3A1292}">
      <dgm:prSet/>
      <dgm:spPr/>
      <dgm:t>
        <a:bodyPr/>
        <a:lstStyle/>
        <a:p>
          <a:endParaRPr lang="en-US"/>
        </a:p>
      </dgm:t>
    </dgm:pt>
    <dgm:pt modelId="{8E41D4D4-B4D6-43A5-9DE3-E8BF30778C89}" type="sibTrans" cxnId="{B6515346-3E2E-4B57-9CD9-3B43BF3A1292}">
      <dgm:prSet/>
      <dgm:spPr/>
      <dgm:t>
        <a:bodyPr/>
        <a:lstStyle/>
        <a:p>
          <a:endParaRPr lang="en-US"/>
        </a:p>
      </dgm:t>
    </dgm:pt>
    <dgm:pt modelId="{AF416352-CE85-458F-A403-D1461F23E8F6}">
      <dgm:prSet/>
      <dgm:spPr>
        <a:solidFill>
          <a:schemeClr val="accent1">
            <a:lumMod val="50000"/>
          </a:schemeClr>
        </a:solidFill>
      </dgm:spPr>
      <dgm:t>
        <a:bodyPr/>
        <a:lstStyle/>
        <a:p>
          <a:pPr rtl="0"/>
          <a:r>
            <a:rPr lang="en-US" b="0" noProof="0" dirty="0" err="1" smtClean="0">
              <a:latin typeface="+mj-lt"/>
            </a:rPr>
            <a:t>HDInsight</a:t>
          </a:r>
          <a:endParaRPr lang="en-US" b="0" noProof="0" dirty="0">
            <a:latin typeface="+mj-lt"/>
          </a:endParaRPr>
        </a:p>
      </dgm:t>
    </dgm:pt>
    <dgm:pt modelId="{2956A71B-79C5-4E89-AF0B-D71DAFF63D71}" type="parTrans" cxnId="{92266FF3-EC62-4B63-A159-3F8F6C239F54}">
      <dgm:prSet/>
      <dgm:spPr/>
      <dgm:t>
        <a:bodyPr/>
        <a:lstStyle/>
        <a:p>
          <a:endParaRPr lang="en-US"/>
        </a:p>
      </dgm:t>
    </dgm:pt>
    <dgm:pt modelId="{B442AAC0-2D14-4316-AFDF-E884AE063201}" type="sibTrans" cxnId="{92266FF3-EC62-4B63-A159-3F8F6C239F54}">
      <dgm:prSet/>
      <dgm:spPr/>
      <dgm:t>
        <a:bodyPr/>
        <a:lstStyle/>
        <a:p>
          <a:endParaRPr lang="en-US"/>
        </a:p>
      </dgm:t>
    </dgm:pt>
    <dgm:pt modelId="{F2103179-96ED-4A7F-B05C-6921D6031C09}">
      <dgm:prSet/>
      <dgm:spPr>
        <a:solidFill>
          <a:schemeClr val="tx1">
            <a:lumMod val="60000"/>
            <a:lumOff val="40000"/>
          </a:schemeClr>
        </a:solidFill>
      </dgm:spPr>
      <dgm:t>
        <a:bodyPr/>
        <a:lstStyle/>
        <a:p>
          <a:pPr rtl="0"/>
          <a:r>
            <a:rPr lang="sv-SE" b="0" noProof="0" dirty="0" err="1" smtClean="0">
              <a:latin typeface="+mj-lt"/>
            </a:rPr>
            <a:t>MongoDB</a:t>
          </a:r>
          <a:r>
            <a:rPr lang="sv-SE" b="0" noProof="0" dirty="0" smtClean="0">
              <a:latin typeface="+mj-lt"/>
            </a:rPr>
            <a:t>, </a:t>
          </a:r>
          <a:r>
            <a:rPr lang="sv-SE" b="0" noProof="0" dirty="0" err="1" smtClean="0">
              <a:latin typeface="+mj-lt"/>
            </a:rPr>
            <a:t>MySQL</a:t>
          </a:r>
          <a:r>
            <a:rPr lang="sv-SE" b="0" noProof="0" dirty="0" smtClean="0">
              <a:latin typeface="+mj-lt"/>
            </a:rPr>
            <a:t>, Oracle, </a:t>
          </a:r>
          <a:r>
            <a:rPr lang="en-US" b="0" dirty="0" smtClean="0">
              <a:latin typeface="+mj-lt"/>
            </a:rPr>
            <a:t>Cassandra</a:t>
          </a:r>
          <a:r>
            <a:rPr lang="sv-SE" b="0" noProof="0" dirty="0" smtClean="0">
              <a:latin typeface="+mj-lt"/>
            </a:rPr>
            <a:t>, Neo4j and </a:t>
          </a:r>
          <a:r>
            <a:rPr lang="sv-SE" b="0" noProof="0" dirty="0" err="1" smtClean="0">
              <a:latin typeface="+mj-lt"/>
            </a:rPr>
            <a:t>more</a:t>
          </a:r>
          <a:endParaRPr lang="en-US" b="0" noProof="0" dirty="0">
            <a:latin typeface="+mj-lt"/>
          </a:endParaRPr>
        </a:p>
      </dgm:t>
    </dgm:pt>
    <dgm:pt modelId="{D726399D-7DEF-4A4F-AECF-FE9185712AF5}" type="parTrans" cxnId="{B11EDC9E-ED7D-45E5-A645-514143F77CE3}">
      <dgm:prSet/>
      <dgm:spPr/>
      <dgm:t>
        <a:bodyPr/>
        <a:lstStyle/>
        <a:p>
          <a:endParaRPr lang="en-US"/>
        </a:p>
      </dgm:t>
    </dgm:pt>
    <dgm:pt modelId="{FC98FD10-DD36-4643-AE8F-0672ED022215}" type="sibTrans" cxnId="{B11EDC9E-ED7D-45E5-A645-514143F77CE3}">
      <dgm:prSet/>
      <dgm:spPr/>
      <dgm:t>
        <a:bodyPr/>
        <a:lstStyle/>
        <a:p>
          <a:endParaRPr lang="en-US"/>
        </a:p>
      </dgm:t>
    </dgm:pt>
    <dgm:pt modelId="{2AFE754E-A9BE-43F0-99CC-FD0E25860E09}" type="pres">
      <dgm:prSet presAssocID="{FAB1662F-7421-4F7B-A5C0-57390BFE5777}" presName="diagram" presStyleCnt="0">
        <dgm:presLayoutVars>
          <dgm:dir/>
          <dgm:resizeHandles val="exact"/>
        </dgm:presLayoutVars>
      </dgm:prSet>
      <dgm:spPr/>
      <dgm:t>
        <a:bodyPr/>
        <a:lstStyle/>
        <a:p>
          <a:endParaRPr lang="en-US"/>
        </a:p>
      </dgm:t>
    </dgm:pt>
    <dgm:pt modelId="{AD9EF522-A474-43A3-8895-E1B5C946DABC}" type="pres">
      <dgm:prSet presAssocID="{74B70E5F-85FA-42B8-A7FE-FD42B697C579}" presName="node" presStyleLbl="node1" presStyleIdx="0" presStyleCnt="6">
        <dgm:presLayoutVars>
          <dgm:bulletEnabled val="1"/>
        </dgm:presLayoutVars>
      </dgm:prSet>
      <dgm:spPr/>
      <dgm:t>
        <a:bodyPr/>
        <a:lstStyle/>
        <a:p>
          <a:endParaRPr lang="en-US"/>
        </a:p>
      </dgm:t>
    </dgm:pt>
    <dgm:pt modelId="{0337DDA8-12A4-4D35-A6BA-A52F916C71F9}" type="pres">
      <dgm:prSet presAssocID="{799BB488-3E9F-4420-817A-B2F52C536B57}" presName="sibTrans" presStyleCnt="0"/>
      <dgm:spPr/>
    </dgm:pt>
    <dgm:pt modelId="{F626D2C1-E362-4EE4-A84D-3ECF9A9E587C}" type="pres">
      <dgm:prSet presAssocID="{F5192B22-188D-4905-865D-FB0F06FA51E5}" presName="node" presStyleLbl="node1" presStyleIdx="1" presStyleCnt="6">
        <dgm:presLayoutVars>
          <dgm:bulletEnabled val="1"/>
        </dgm:presLayoutVars>
      </dgm:prSet>
      <dgm:spPr/>
      <dgm:t>
        <a:bodyPr/>
        <a:lstStyle/>
        <a:p>
          <a:endParaRPr lang="en-US"/>
        </a:p>
      </dgm:t>
    </dgm:pt>
    <dgm:pt modelId="{B0E36A32-ED2F-4B07-A82C-07B5A09FFFAF}" type="pres">
      <dgm:prSet presAssocID="{099547DA-0E7A-45EB-BC6D-7C666533B622}" presName="sibTrans" presStyleCnt="0"/>
      <dgm:spPr/>
    </dgm:pt>
    <dgm:pt modelId="{D103E3C0-707E-4981-B759-BBF58D011072}" type="pres">
      <dgm:prSet presAssocID="{B305BEE9-96E7-4D38-B9B2-E40B0F514BFD}" presName="node" presStyleLbl="node1" presStyleIdx="2" presStyleCnt="6">
        <dgm:presLayoutVars>
          <dgm:bulletEnabled val="1"/>
        </dgm:presLayoutVars>
      </dgm:prSet>
      <dgm:spPr/>
      <dgm:t>
        <a:bodyPr/>
        <a:lstStyle/>
        <a:p>
          <a:endParaRPr lang="sv-SE"/>
        </a:p>
      </dgm:t>
    </dgm:pt>
    <dgm:pt modelId="{E5900466-67F8-46B4-B51F-DC4C80A488EE}" type="pres">
      <dgm:prSet presAssocID="{41BBECFD-9737-4437-B95D-59D5F11DCB2A}" presName="sibTrans" presStyleCnt="0"/>
      <dgm:spPr/>
    </dgm:pt>
    <dgm:pt modelId="{D38C2A64-A10E-4419-8CC2-7C9DBC741F60}" type="pres">
      <dgm:prSet presAssocID="{749654BA-097A-4093-B81D-F0D7C8F45CDF}" presName="node" presStyleLbl="node1" presStyleIdx="3" presStyleCnt="6">
        <dgm:presLayoutVars>
          <dgm:bulletEnabled val="1"/>
        </dgm:presLayoutVars>
      </dgm:prSet>
      <dgm:spPr/>
      <dgm:t>
        <a:bodyPr/>
        <a:lstStyle/>
        <a:p>
          <a:endParaRPr lang="en-US"/>
        </a:p>
      </dgm:t>
    </dgm:pt>
    <dgm:pt modelId="{27184C94-8BBD-4279-BF24-E340D2BB3CF4}" type="pres">
      <dgm:prSet presAssocID="{8E41D4D4-B4D6-43A5-9DE3-E8BF30778C89}" presName="sibTrans" presStyleCnt="0"/>
      <dgm:spPr/>
    </dgm:pt>
    <dgm:pt modelId="{B3D60F83-A71F-4664-B2E0-FDAF1E1F667A}" type="pres">
      <dgm:prSet presAssocID="{AF416352-CE85-458F-A403-D1461F23E8F6}" presName="node" presStyleLbl="node1" presStyleIdx="4" presStyleCnt="6">
        <dgm:presLayoutVars>
          <dgm:bulletEnabled val="1"/>
        </dgm:presLayoutVars>
      </dgm:prSet>
      <dgm:spPr/>
      <dgm:t>
        <a:bodyPr/>
        <a:lstStyle/>
        <a:p>
          <a:endParaRPr lang="en-US"/>
        </a:p>
      </dgm:t>
    </dgm:pt>
    <dgm:pt modelId="{7494D5FB-4DF4-427E-A02C-DF883CFADE6A}" type="pres">
      <dgm:prSet presAssocID="{B442AAC0-2D14-4316-AFDF-E884AE063201}" presName="sibTrans" presStyleCnt="0"/>
      <dgm:spPr/>
    </dgm:pt>
    <dgm:pt modelId="{B2BFB56C-67A7-452B-802F-5F7E827C13F9}" type="pres">
      <dgm:prSet presAssocID="{F2103179-96ED-4A7F-B05C-6921D6031C09}" presName="node" presStyleLbl="node1" presStyleIdx="5" presStyleCnt="6">
        <dgm:presLayoutVars>
          <dgm:bulletEnabled val="1"/>
        </dgm:presLayoutVars>
      </dgm:prSet>
      <dgm:spPr/>
      <dgm:t>
        <a:bodyPr/>
        <a:lstStyle/>
        <a:p>
          <a:endParaRPr lang="en-US"/>
        </a:p>
      </dgm:t>
    </dgm:pt>
  </dgm:ptLst>
  <dgm:cxnLst>
    <dgm:cxn modelId="{CB08470E-F1D7-4FB8-BEDE-99462C68FA57}" type="presOf" srcId="{749654BA-097A-4093-B81D-F0D7C8F45CDF}" destId="{D38C2A64-A10E-4419-8CC2-7C9DBC741F60}" srcOrd="0" destOrd="0" presId="urn:microsoft.com/office/officeart/2005/8/layout/default"/>
    <dgm:cxn modelId="{3227E91A-A5E5-4657-895F-423B13C5B440}" type="presOf" srcId="{F5192B22-188D-4905-865D-FB0F06FA51E5}" destId="{F626D2C1-E362-4EE4-A84D-3ECF9A9E587C}" srcOrd="0" destOrd="0" presId="urn:microsoft.com/office/officeart/2005/8/layout/default"/>
    <dgm:cxn modelId="{F059DFAD-3473-4686-92B5-8534745B486F}" srcId="{FAB1662F-7421-4F7B-A5C0-57390BFE5777}" destId="{74B70E5F-85FA-42B8-A7FE-FD42B697C579}" srcOrd="0" destOrd="0" parTransId="{606FCD52-B795-4D11-9A2E-065852207DB8}" sibTransId="{799BB488-3E9F-4420-817A-B2F52C536B57}"/>
    <dgm:cxn modelId="{B11EDC9E-ED7D-45E5-A645-514143F77CE3}" srcId="{FAB1662F-7421-4F7B-A5C0-57390BFE5777}" destId="{F2103179-96ED-4A7F-B05C-6921D6031C09}" srcOrd="5" destOrd="0" parTransId="{D726399D-7DEF-4A4F-AECF-FE9185712AF5}" sibTransId="{FC98FD10-DD36-4643-AE8F-0672ED022215}"/>
    <dgm:cxn modelId="{B6515346-3E2E-4B57-9CD9-3B43BF3A1292}" srcId="{FAB1662F-7421-4F7B-A5C0-57390BFE5777}" destId="{749654BA-097A-4093-B81D-F0D7C8F45CDF}" srcOrd="3" destOrd="0" parTransId="{FBC5526E-515F-465A-B09F-D368676C299F}" sibTransId="{8E41D4D4-B4D6-43A5-9DE3-E8BF30778C89}"/>
    <dgm:cxn modelId="{A190A6CC-6568-4D15-89D4-D077AFDC7B31}" type="presOf" srcId="{74B70E5F-85FA-42B8-A7FE-FD42B697C579}" destId="{AD9EF522-A474-43A3-8895-E1B5C946DABC}" srcOrd="0" destOrd="0" presId="urn:microsoft.com/office/officeart/2005/8/layout/default"/>
    <dgm:cxn modelId="{3F2775AD-E5B5-4B3B-9AB5-06151CEE193B}" srcId="{FAB1662F-7421-4F7B-A5C0-57390BFE5777}" destId="{B305BEE9-96E7-4D38-B9B2-E40B0F514BFD}" srcOrd="2" destOrd="0" parTransId="{F20EB76F-D5B3-421C-BA9D-2033FC3056A5}" sibTransId="{41BBECFD-9737-4437-B95D-59D5F11DCB2A}"/>
    <dgm:cxn modelId="{0F5BBF7B-D022-45B4-B9A9-29DA40C2BF94}" type="presOf" srcId="{AF416352-CE85-458F-A403-D1461F23E8F6}" destId="{B3D60F83-A71F-4664-B2E0-FDAF1E1F667A}" srcOrd="0" destOrd="0" presId="urn:microsoft.com/office/officeart/2005/8/layout/default"/>
    <dgm:cxn modelId="{BF56899C-E163-4BDC-B41F-D3BEBE6D497E}" srcId="{FAB1662F-7421-4F7B-A5C0-57390BFE5777}" destId="{F5192B22-188D-4905-865D-FB0F06FA51E5}" srcOrd="1" destOrd="0" parTransId="{F3897636-FAF3-4731-A778-8862D438D943}" sibTransId="{099547DA-0E7A-45EB-BC6D-7C666533B622}"/>
    <dgm:cxn modelId="{92266FF3-EC62-4B63-A159-3F8F6C239F54}" srcId="{FAB1662F-7421-4F7B-A5C0-57390BFE5777}" destId="{AF416352-CE85-458F-A403-D1461F23E8F6}" srcOrd="4" destOrd="0" parTransId="{2956A71B-79C5-4E89-AF0B-D71DAFF63D71}" sibTransId="{B442AAC0-2D14-4316-AFDF-E884AE063201}"/>
    <dgm:cxn modelId="{F6FCA1CA-1CA1-4CF8-A902-DF5F31A7EEE7}" type="presOf" srcId="{B305BEE9-96E7-4D38-B9B2-E40B0F514BFD}" destId="{D103E3C0-707E-4981-B759-BBF58D011072}" srcOrd="0" destOrd="0" presId="urn:microsoft.com/office/officeart/2005/8/layout/default"/>
    <dgm:cxn modelId="{6DD8B3E9-2AA6-4D69-A2FD-BC1572D8544C}" type="presOf" srcId="{FAB1662F-7421-4F7B-A5C0-57390BFE5777}" destId="{2AFE754E-A9BE-43F0-99CC-FD0E25860E09}" srcOrd="0" destOrd="0" presId="urn:microsoft.com/office/officeart/2005/8/layout/default"/>
    <dgm:cxn modelId="{9B6D8247-B9AE-42DE-B008-31EEFBC30AAD}" type="presOf" srcId="{F2103179-96ED-4A7F-B05C-6921D6031C09}" destId="{B2BFB56C-67A7-452B-802F-5F7E827C13F9}" srcOrd="0" destOrd="0" presId="urn:microsoft.com/office/officeart/2005/8/layout/default"/>
    <dgm:cxn modelId="{81D5AF1F-A23F-4BCA-B102-17D5C10936B6}" type="presParOf" srcId="{2AFE754E-A9BE-43F0-99CC-FD0E25860E09}" destId="{AD9EF522-A474-43A3-8895-E1B5C946DABC}" srcOrd="0" destOrd="0" presId="urn:microsoft.com/office/officeart/2005/8/layout/default"/>
    <dgm:cxn modelId="{AE10BE8E-14CC-42BE-B34B-46CF035B44EE}" type="presParOf" srcId="{2AFE754E-A9BE-43F0-99CC-FD0E25860E09}" destId="{0337DDA8-12A4-4D35-A6BA-A52F916C71F9}" srcOrd="1" destOrd="0" presId="urn:microsoft.com/office/officeart/2005/8/layout/default"/>
    <dgm:cxn modelId="{6CE16E79-4C28-42EB-84D3-102F82342261}" type="presParOf" srcId="{2AFE754E-A9BE-43F0-99CC-FD0E25860E09}" destId="{F626D2C1-E362-4EE4-A84D-3ECF9A9E587C}" srcOrd="2" destOrd="0" presId="urn:microsoft.com/office/officeart/2005/8/layout/default"/>
    <dgm:cxn modelId="{81997446-851B-4F53-B611-CC16D87BCA1D}" type="presParOf" srcId="{2AFE754E-A9BE-43F0-99CC-FD0E25860E09}" destId="{B0E36A32-ED2F-4B07-A82C-07B5A09FFFAF}" srcOrd="3" destOrd="0" presId="urn:microsoft.com/office/officeart/2005/8/layout/default"/>
    <dgm:cxn modelId="{89899F3F-2236-496D-A0B3-85C18DA0BEDE}" type="presParOf" srcId="{2AFE754E-A9BE-43F0-99CC-FD0E25860E09}" destId="{D103E3C0-707E-4981-B759-BBF58D011072}" srcOrd="4" destOrd="0" presId="urn:microsoft.com/office/officeart/2005/8/layout/default"/>
    <dgm:cxn modelId="{12F592C4-DACC-419A-8A24-02FDD8BCA3C4}" type="presParOf" srcId="{2AFE754E-A9BE-43F0-99CC-FD0E25860E09}" destId="{E5900466-67F8-46B4-B51F-DC4C80A488EE}" srcOrd="5" destOrd="0" presId="urn:microsoft.com/office/officeart/2005/8/layout/default"/>
    <dgm:cxn modelId="{4ABF58B5-760F-4371-AA2C-E27246E683B0}" type="presParOf" srcId="{2AFE754E-A9BE-43F0-99CC-FD0E25860E09}" destId="{D38C2A64-A10E-4419-8CC2-7C9DBC741F60}" srcOrd="6" destOrd="0" presId="urn:microsoft.com/office/officeart/2005/8/layout/default"/>
    <dgm:cxn modelId="{53EE1014-CA48-4E6F-993A-4C57BEB57787}" type="presParOf" srcId="{2AFE754E-A9BE-43F0-99CC-FD0E25860E09}" destId="{27184C94-8BBD-4279-BF24-E340D2BB3CF4}" srcOrd="7" destOrd="0" presId="urn:microsoft.com/office/officeart/2005/8/layout/default"/>
    <dgm:cxn modelId="{9DAAC905-E196-4A4E-B05A-9839AAC9A3C7}" type="presParOf" srcId="{2AFE754E-A9BE-43F0-99CC-FD0E25860E09}" destId="{B3D60F83-A71F-4664-B2E0-FDAF1E1F667A}" srcOrd="8" destOrd="0" presId="urn:microsoft.com/office/officeart/2005/8/layout/default"/>
    <dgm:cxn modelId="{F0E0EF27-1B0D-4D40-846D-1077DBC842DB}" type="presParOf" srcId="{2AFE754E-A9BE-43F0-99CC-FD0E25860E09}" destId="{7494D5FB-4DF4-427E-A02C-DF883CFADE6A}" srcOrd="9" destOrd="0" presId="urn:microsoft.com/office/officeart/2005/8/layout/default"/>
    <dgm:cxn modelId="{2A7BF217-D65E-49EB-8A72-3CDD1129896E}" type="presParOf" srcId="{2AFE754E-A9BE-43F0-99CC-FD0E25860E09}" destId="{B2BFB56C-67A7-452B-802F-5F7E827C13F9}"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EF522-A474-43A3-8895-E1B5C946DABC}">
      <dsp:nvSpPr>
        <dsp:cNvPr id="0" name=""/>
        <dsp:cNvSpPr/>
      </dsp:nvSpPr>
      <dsp:spPr>
        <a:xfrm>
          <a:off x="0" y="218857"/>
          <a:ext cx="3429334" cy="2057600"/>
        </a:xfrm>
        <a:prstGeom prst="rect">
          <a:avLst/>
        </a:prstGeom>
        <a:solidFill>
          <a:schemeClr val="accent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Database</a:t>
          </a:r>
          <a:endParaRPr lang="en-US" sz="3100" b="0" kern="1200" dirty="0">
            <a:latin typeface="+mj-lt"/>
          </a:endParaRPr>
        </a:p>
      </dsp:txBody>
      <dsp:txXfrm>
        <a:off x="0" y="218857"/>
        <a:ext cx="3429334" cy="2057600"/>
      </dsp:txXfrm>
    </dsp:sp>
    <dsp:sp modelId="{F626D2C1-E362-4EE4-A84D-3ECF9A9E587C}">
      <dsp:nvSpPr>
        <dsp:cNvPr id="0" name=""/>
        <dsp:cNvSpPr/>
      </dsp:nvSpPr>
      <dsp:spPr>
        <a:xfrm>
          <a:off x="3772267" y="218857"/>
          <a:ext cx="3429334" cy="2057600"/>
        </a:xfrm>
        <a:prstGeom prst="rect">
          <a:avLst/>
        </a:prstGeom>
        <a:solidFill>
          <a:schemeClr val="accent3">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dirty="0" smtClean="0">
              <a:latin typeface="+mj-lt"/>
            </a:rPr>
            <a:t>SQL on IaaS</a:t>
          </a:r>
          <a:endParaRPr lang="en-US" sz="3100" b="0" kern="1200" dirty="0">
            <a:latin typeface="+mj-lt"/>
          </a:endParaRPr>
        </a:p>
      </dsp:txBody>
      <dsp:txXfrm>
        <a:off x="3772267" y="218857"/>
        <a:ext cx="3429334" cy="2057600"/>
      </dsp:txXfrm>
    </dsp:sp>
    <dsp:sp modelId="{D103E3C0-707E-4981-B759-BBF58D011072}">
      <dsp:nvSpPr>
        <dsp:cNvPr id="0" name=""/>
        <dsp:cNvSpPr/>
      </dsp:nvSpPr>
      <dsp:spPr>
        <a:xfrm>
          <a:off x="7544534" y="218857"/>
          <a:ext cx="3429334" cy="2057600"/>
        </a:xfrm>
        <a:prstGeom prst="rect">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DocumentDB</a:t>
          </a:r>
          <a:endParaRPr lang="en-US" sz="3100" b="0" kern="1200" noProof="0" dirty="0">
            <a:latin typeface="+mj-lt"/>
          </a:endParaRPr>
        </a:p>
      </dsp:txBody>
      <dsp:txXfrm>
        <a:off x="7544534" y="218857"/>
        <a:ext cx="3429334" cy="2057600"/>
      </dsp:txXfrm>
    </dsp:sp>
    <dsp:sp modelId="{D38C2A64-A10E-4419-8CC2-7C9DBC741F60}">
      <dsp:nvSpPr>
        <dsp:cNvPr id="0" name=""/>
        <dsp:cNvSpPr/>
      </dsp:nvSpPr>
      <dsp:spPr>
        <a:xfrm>
          <a:off x="0" y="2619391"/>
          <a:ext cx="3429334" cy="2057600"/>
        </a:xfrm>
        <a:prstGeom prst="rect">
          <a:avLst/>
        </a:prstGeom>
        <a:solidFill>
          <a:schemeClr val="accent5">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smtClean="0">
              <a:latin typeface="+mj-lt"/>
            </a:rPr>
            <a:t>Search</a:t>
          </a:r>
          <a:endParaRPr lang="en-US" sz="3100" b="0" kern="1200" noProof="0" dirty="0">
            <a:latin typeface="+mj-lt"/>
          </a:endParaRPr>
        </a:p>
      </dsp:txBody>
      <dsp:txXfrm>
        <a:off x="0" y="2619391"/>
        <a:ext cx="3429334" cy="2057600"/>
      </dsp:txXfrm>
    </dsp:sp>
    <dsp:sp modelId="{B3D60F83-A71F-4664-B2E0-FDAF1E1F667A}">
      <dsp:nvSpPr>
        <dsp:cNvPr id="0" name=""/>
        <dsp:cNvSpPr/>
      </dsp:nvSpPr>
      <dsp:spPr>
        <a:xfrm>
          <a:off x="3772267" y="2619391"/>
          <a:ext cx="3429334" cy="2057600"/>
        </a:xfrm>
        <a:prstGeom prst="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b="0" kern="1200" noProof="0" dirty="0" err="1" smtClean="0">
              <a:latin typeface="+mj-lt"/>
            </a:rPr>
            <a:t>HDInsight</a:t>
          </a:r>
          <a:endParaRPr lang="en-US" sz="3100" b="0" kern="1200" noProof="0" dirty="0">
            <a:latin typeface="+mj-lt"/>
          </a:endParaRPr>
        </a:p>
      </dsp:txBody>
      <dsp:txXfrm>
        <a:off x="3772267" y="2619391"/>
        <a:ext cx="3429334" cy="2057600"/>
      </dsp:txXfrm>
    </dsp:sp>
    <dsp:sp modelId="{B2BFB56C-67A7-452B-802F-5F7E827C13F9}">
      <dsp:nvSpPr>
        <dsp:cNvPr id="0" name=""/>
        <dsp:cNvSpPr/>
      </dsp:nvSpPr>
      <dsp:spPr>
        <a:xfrm>
          <a:off x="7544534" y="2619391"/>
          <a:ext cx="3429334" cy="2057600"/>
        </a:xfrm>
        <a:prstGeom prst="rect">
          <a:avLst/>
        </a:prstGeom>
        <a:solidFill>
          <a:schemeClr val="tx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sv-SE" sz="3100" b="0" kern="1200" noProof="0" dirty="0" err="1" smtClean="0">
              <a:latin typeface="+mj-lt"/>
            </a:rPr>
            <a:t>MongoDB</a:t>
          </a:r>
          <a:r>
            <a:rPr lang="sv-SE" sz="3100" b="0" kern="1200" noProof="0" dirty="0" smtClean="0">
              <a:latin typeface="+mj-lt"/>
            </a:rPr>
            <a:t>, </a:t>
          </a:r>
          <a:r>
            <a:rPr lang="sv-SE" sz="3100" b="0" kern="1200" noProof="0" dirty="0" err="1" smtClean="0">
              <a:latin typeface="+mj-lt"/>
            </a:rPr>
            <a:t>MySQL</a:t>
          </a:r>
          <a:r>
            <a:rPr lang="sv-SE" sz="3100" b="0" kern="1200" noProof="0" dirty="0" smtClean="0">
              <a:latin typeface="+mj-lt"/>
            </a:rPr>
            <a:t>, Oracle, </a:t>
          </a:r>
          <a:r>
            <a:rPr lang="en-US" sz="3100" b="0" kern="1200" dirty="0" smtClean="0">
              <a:latin typeface="+mj-lt"/>
            </a:rPr>
            <a:t>Cassandra</a:t>
          </a:r>
          <a:r>
            <a:rPr lang="sv-SE" sz="3100" b="0" kern="1200" noProof="0" dirty="0" smtClean="0">
              <a:latin typeface="+mj-lt"/>
            </a:rPr>
            <a:t>, Neo4j and </a:t>
          </a:r>
          <a:r>
            <a:rPr lang="sv-SE" sz="3100" b="0" kern="1200" noProof="0" dirty="0" err="1" smtClean="0">
              <a:latin typeface="+mj-lt"/>
            </a:rPr>
            <a:t>more</a:t>
          </a:r>
          <a:endParaRPr lang="en-US" sz="3100" b="0" kern="1200" noProof="0" dirty="0">
            <a:latin typeface="+mj-lt"/>
          </a:endParaRPr>
        </a:p>
      </dsp:txBody>
      <dsp:txXfrm>
        <a:off x="7544534" y="2619391"/>
        <a:ext cx="3429334" cy="20576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go.microsoft.com/fwlink/p/?LinkId=16867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a:t>
            </a:r>
            <a:r>
              <a:rPr lang="en-US" sz="900" kern="1200" baseline="0" dirty="0" smtClean="0">
                <a:solidFill>
                  <a:schemeClr val="tx1"/>
                </a:solidFill>
                <a:effectLst/>
                <a:latin typeface="Segoe UI Light" pitchFamily="34" charset="0"/>
                <a:ea typeface="+mn-ea"/>
                <a:cs typeface="+mn-cs"/>
              </a:rPr>
              <a:t> notes:</a:t>
            </a:r>
          </a:p>
          <a:p>
            <a:endParaRPr lang="en-US" sz="900" kern="1200" baseline="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Azure SQL</a:t>
            </a:r>
            <a:r>
              <a:rPr lang="en-US" sz="900" kern="1200" baseline="0" dirty="0" smtClean="0">
                <a:solidFill>
                  <a:schemeClr val="tx1"/>
                </a:solidFill>
                <a:effectLst/>
                <a:latin typeface="Segoe UI Light" pitchFamily="34" charset="0"/>
                <a:ea typeface="+mn-ea"/>
                <a:cs typeface="+mn-cs"/>
              </a:rPr>
              <a:t> Database </a:t>
            </a:r>
            <a:r>
              <a:rPr lang="en-US" sz="900" kern="1200" dirty="0" smtClean="0">
                <a:solidFill>
                  <a:schemeClr val="tx1"/>
                </a:solidFill>
                <a:effectLst/>
                <a:latin typeface="Segoe UI Light" pitchFamily="34" charset="0"/>
                <a:ea typeface="+mn-ea"/>
                <a:cs typeface="+mn-cs"/>
              </a:rPr>
              <a:t>Elastic Scale capabilities simplify the process of scaling out (and in) a cloud application’s data tier by streamlining development and management. Based on industry-standard </a:t>
            </a:r>
            <a:r>
              <a:rPr lang="en-US" sz="900" kern="1200" dirty="0" err="1" smtClean="0">
                <a:solidFill>
                  <a:schemeClr val="tx1"/>
                </a:solidFill>
                <a:effectLst/>
                <a:latin typeface="Segoe UI Light" pitchFamily="34" charset="0"/>
                <a:ea typeface="+mn-ea"/>
                <a:cs typeface="+mn-cs"/>
              </a:rPr>
              <a:t>sharding</a:t>
            </a:r>
            <a:r>
              <a:rPr lang="en-US" sz="900" kern="1200" dirty="0" smtClean="0">
                <a:solidFill>
                  <a:schemeClr val="tx1"/>
                </a:solidFill>
                <a:effectLst/>
                <a:latin typeface="Segoe UI Light" pitchFamily="34" charset="0"/>
                <a:ea typeface="+mn-ea"/>
                <a:cs typeface="+mn-cs"/>
              </a:rPr>
              <a:t> practices, Elastic Scale offers functionality to help you build and maintain applications that can span a few databases or thousands.</a:t>
            </a:r>
          </a:p>
          <a:p>
            <a:endParaRPr lang="en-US" sz="900" kern="1200" dirty="0" smtClean="0">
              <a:solidFill>
                <a:schemeClr val="tx1"/>
              </a:solidFill>
              <a:effectLst/>
              <a:latin typeface="Segoe UI Light" pitchFamily="34" charset="0"/>
              <a:ea typeface="+mn-ea"/>
              <a:cs typeface="+mn-cs"/>
            </a:endParaRPr>
          </a:p>
          <a:p>
            <a:endParaRPr lang="en-US" sz="90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On top of the built-in systems that enable HA</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of your database, Azure SQL Database offers additional business continuity features:</a:t>
            </a:r>
          </a:p>
          <a:p>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active geo-replication support enables you to initiate/control any failovers – allowing you to shift the primary database to any of your secondary regions.</a:t>
            </a:r>
          </a:p>
          <a:p>
            <a:pPr marL="171450" indent="-171450">
              <a:buFont typeface="Wingdings" panose="05000000000000000000" pitchFamily="2" charset="2"/>
              <a:buChar char="§"/>
            </a:pPr>
            <a:endParaRPr lang="en-US" sz="900" kern="1200" dirty="0" smtClean="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900" kern="1200" dirty="0" smtClean="0">
                <a:solidFill>
                  <a:schemeClr val="tx1"/>
                </a:solidFill>
                <a:effectLst/>
                <a:latin typeface="Segoe UI Light" pitchFamily="34" charset="0"/>
                <a:ea typeface="+mn-ea"/>
                <a:cs typeface="+mn-cs"/>
              </a:rPr>
              <a:t>The built-in backup and restore capabilities offered by Azure SQL Database provide great functionality for recovering from disaster and human error (oops mistakes).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217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Speaker notes: </a:t>
            </a:r>
          </a:p>
          <a:p>
            <a:endParaRPr lang="en-US" sz="900" kern="1200" dirty="0" smtClean="0">
              <a:solidFill>
                <a:schemeClr val="tx1"/>
              </a:solidFill>
              <a:effectLst/>
              <a:latin typeface="Segoe UI Light" pitchFamily="34" charset="0"/>
              <a:ea typeface="+mn-ea"/>
              <a:cs typeface="+mn-cs"/>
            </a:endParaRPr>
          </a:p>
          <a:p>
            <a:r>
              <a:rPr lang="en-US" sz="900" i="1" kern="1200" dirty="0" smtClean="0">
                <a:solidFill>
                  <a:schemeClr val="tx1"/>
                </a:solidFill>
                <a:effectLst/>
                <a:latin typeface="Segoe UI Light" pitchFamily="34" charset="0"/>
                <a:ea typeface="+mn-ea"/>
                <a:cs typeface="+mn-cs"/>
              </a:rPr>
              <a:t>Transparent Data Encryption</a:t>
            </a:r>
            <a:r>
              <a:rPr lang="en-US" sz="900" kern="1200" dirty="0" smtClean="0">
                <a:solidFill>
                  <a:schemeClr val="tx1"/>
                </a:solidFill>
                <a:effectLst/>
                <a:latin typeface="Segoe UI Light" pitchFamily="34" charset="0"/>
                <a:ea typeface="+mn-ea"/>
                <a:cs typeface="+mn-cs"/>
              </a:rPr>
              <a:t> (TDE) is used to encrypting a customer’s Azure</a:t>
            </a:r>
            <a:r>
              <a:rPr lang="en-US" sz="900" kern="1200" baseline="0" dirty="0" smtClean="0">
                <a:solidFill>
                  <a:schemeClr val="tx1"/>
                </a:solidFill>
                <a:effectLst/>
                <a:latin typeface="Segoe UI Light" pitchFamily="34" charset="0"/>
                <a:ea typeface="+mn-ea"/>
                <a:cs typeface="+mn-cs"/>
              </a:rPr>
              <a:t> SQL </a:t>
            </a:r>
            <a:r>
              <a:rPr lang="en-US" sz="900" kern="1200" dirty="0" smtClean="0">
                <a:solidFill>
                  <a:schemeClr val="tx1"/>
                </a:solidFill>
                <a:effectLst/>
                <a:latin typeface="Segoe UI Light" pitchFamily="34" charset="0"/>
                <a:ea typeface="+mn-ea"/>
                <a:cs typeface="+mn-cs"/>
              </a:rPr>
              <a:t>database at rest in  real-time to help protect against the threat of malicious activity.  In a scenario where the physical media (such as drives or backup tapes) are stolen, a malicious party can’t restore or attach the database and browse the data without the encryption keys.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Limit the exposure of sensitive data in Azure SQL Database using Dynamic Data Masking to meet industry compliance policies.</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08463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Segoe UI Light" pitchFamily="34" charset="0"/>
                <a:ea typeface="+mn-ea"/>
                <a:cs typeface="+mn-cs"/>
              </a:rPr>
              <a:t>Speaker</a:t>
            </a:r>
            <a:r>
              <a:rPr lang="en-US" sz="900" b="0" i="0" kern="1200" baseline="0" dirty="0" smtClean="0">
                <a:solidFill>
                  <a:schemeClr val="tx1"/>
                </a:solidFill>
                <a:effectLst/>
                <a:latin typeface="Segoe UI Light" pitchFamily="34" charset="0"/>
                <a:ea typeface="+mn-ea"/>
                <a:cs typeface="+mn-cs"/>
              </a:rPr>
              <a:t> Notes:</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Microsoft Azure </a:t>
            </a:r>
            <a:r>
              <a:rPr lang="en-US" sz="900" b="0" i="0" kern="1200" smtClean="0">
                <a:solidFill>
                  <a:schemeClr val="tx1"/>
                </a:solidFill>
                <a:effectLst/>
                <a:latin typeface="Segoe UI Light" pitchFamily="34" charset="0"/>
                <a:ea typeface="+mn-ea"/>
                <a:cs typeface="+mn-cs"/>
              </a:rPr>
              <a:t>SQL  Database </a:t>
            </a:r>
            <a:r>
              <a:rPr lang="en-US" sz="900" b="0" i="0" kern="1200" dirty="0" smtClean="0">
                <a:solidFill>
                  <a:schemeClr val="tx1"/>
                </a:solidFill>
                <a:effectLst/>
                <a:latin typeface="Segoe UI Light" pitchFamily="34" charset="0"/>
                <a:ea typeface="+mn-ea"/>
                <a:cs typeface="+mn-cs"/>
              </a:rPr>
              <a:t>supports tabular data stream (TDS) protocol client version 7.3 or later. Earlier versions of TDS protocol are not supported.</a:t>
            </a:r>
          </a:p>
          <a:p>
            <a:endParaRPr lang="en-US" sz="900" b="0" i="0" kern="1200" dirty="0" smtClean="0">
              <a:solidFill>
                <a:schemeClr val="tx1"/>
              </a:solidFill>
              <a:effectLst/>
              <a:latin typeface="Segoe UI Light" pitchFamily="34" charset="0"/>
              <a:ea typeface="+mn-ea"/>
              <a:cs typeface="+mn-cs"/>
            </a:endParaRPr>
          </a:p>
          <a:p>
            <a:r>
              <a:rPr lang="en-US" sz="900" b="0" i="0" kern="1200" dirty="0" smtClean="0">
                <a:solidFill>
                  <a:schemeClr val="tx1"/>
                </a:solidFill>
                <a:effectLst/>
                <a:latin typeface="Segoe UI Light" pitchFamily="34" charset="0"/>
                <a:ea typeface="+mn-ea"/>
                <a:cs typeface="+mn-cs"/>
              </a:rPr>
              <a:t>You can use </a:t>
            </a:r>
            <a:r>
              <a:rPr lang="en-US" sz="900" b="0" i="0" u="none" strike="noStrike" kern="1200" dirty="0" smtClean="0">
                <a:solidFill>
                  <a:schemeClr val="tx1"/>
                </a:solidFill>
                <a:effectLst/>
                <a:latin typeface="Segoe UI Light" pitchFamily="34" charset="0"/>
                <a:ea typeface="+mn-ea"/>
                <a:cs typeface="+mn-cs"/>
                <a:hlinkClick r:id="rId3"/>
              </a:rPr>
              <a:t>Configuring ODBC Data Sources</a:t>
            </a:r>
            <a:r>
              <a:rPr lang="en-US" sz="900" b="0" i="0" kern="1200" dirty="0" smtClean="0">
                <a:solidFill>
                  <a:schemeClr val="tx1"/>
                </a:solidFill>
                <a:effectLst/>
                <a:latin typeface="Segoe UI Light" pitchFamily="34" charset="0"/>
                <a:ea typeface="+mn-ea"/>
                <a:cs typeface="+mn-cs"/>
              </a:rPr>
              <a:t> to define user and system data sources for Microsoft Azure SQL Database. </a:t>
            </a:r>
          </a:p>
          <a:p>
            <a:endParaRPr lang="en-US" sz="900" b="0" i="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0" i="0" kern="1200" dirty="0" smtClean="0">
                <a:solidFill>
                  <a:schemeClr val="tx1"/>
                </a:solidFill>
                <a:effectLst/>
                <a:latin typeface="Segoe UI Light" pitchFamily="34" charset="0"/>
                <a:ea typeface="+mn-ea"/>
                <a:cs typeface="+mn-cs"/>
              </a:rPr>
              <a:t>Drive productivity through support for familiar functionality, tools and platforms</a:t>
            </a:r>
          </a:p>
          <a:p>
            <a:endParaRPr lang="en-US" b="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7166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Client</a:t>
            </a:r>
            <a:r>
              <a:rPr lang="en-US" baseline="0" dirty="0" smtClean="0"/>
              <a:t> - </a:t>
            </a:r>
            <a:r>
              <a:rPr lang="en-US" dirty="0" smtClean="0"/>
              <a:t>The client layer resides closest to your application, and is used by your application to communicate directly with SQL Database. The client layer can reside on-premise in your datacenter or be hosted in Microsoft Azure. Because SQL Database provides the same tabular data stream (TDS) interface as SQL Server, you can use familiar tools and libraries to build client applications for data that is in the cloud.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612849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Services</a:t>
            </a:r>
            <a:r>
              <a:rPr lang="en-US" dirty="0" smtClean="0"/>
              <a:t> - The services layer functions as a gateway between the client layer and the platform layer, where the data resides. The services layer provides three functions: provisioning, billing and metering, and connection routing. </a:t>
            </a:r>
          </a:p>
          <a:p>
            <a:r>
              <a:rPr lang="en-US" dirty="0" smtClean="0"/>
              <a:t>The services layer provisions the databases that you specify with your Microsoft Azure platform account. The billing and metering aspect of the services layer enables multi-tenant support by providing monitoring and billing for database usage based on individual Microsoft Azure platform accounts. SQL Database is built on a scalable platform involving numerous physical servers; this layer handles all the connections routing between your application and the physical servers where your data resides.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284042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Platform</a:t>
            </a:r>
            <a:r>
              <a:rPr lang="en-US" dirty="0" smtClean="0"/>
              <a:t> - The platform layer includes the physical servers and services that support the services layer. The platform layer consists of many instances of SQL Server, each of which is managed by the SQL Database fabric. </a:t>
            </a:r>
          </a:p>
          <a:p>
            <a:r>
              <a:rPr lang="en-US" dirty="0" smtClean="0"/>
              <a:t>The SQL Database fabric is a distributed computing system composed of tightly integrated networks, servers, and storage. It enables automatic failover, load balancing, and automatic replication between physical servers. </a:t>
            </a:r>
          </a:p>
          <a:p>
            <a:r>
              <a:rPr lang="en-US" dirty="0" smtClean="0"/>
              <a:t>Management services monitor the health of individual servers and enable automated installation of service upgrades and software patches.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163455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Infrastructure</a:t>
            </a:r>
            <a:r>
              <a:rPr lang="en-US" baseline="0" dirty="0" smtClean="0"/>
              <a:t> - </a:t>
            </a:r>
            <a:r>
              <a:rPr lang="en-US" dirty="0" smtClean="0"/>
              <a:t>The infrastructure layer represents the IT administration of the physical hardware and operating systems that support the services layer.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295888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To understand the actual architecture</a:t>
            </a:r>
            <a:r>
              <a:rPr lang="en-US" baseline="0" dirty="0" smtClean="0">
                <a:effectLst/>
                <a:latin typeface="Segoe UI" panose="020B0502040204020203" pitchFamily="34" charset="0"/>
              </a:rPr>
              <a:t> that provides the enterprise-ready SQL Database service.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Developers have spent years working</a:t>
            </a:r>
            <a:r>
              <a:rPr lang="en-US" baseline="0" dirty="0" smtClean="0">
                <a:effectLst/>
              </a:rPr>
              <a:t> with their technology of choice, and Microsoft wanted to ensure that the technologies and tools you use today will continue to work with SQL Database without learning a whole new set of technologies.</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Familiar technology</a:t>
            </a:r>
            <a:r>
              <a:rPr lang="en-US" baseline="0" dirty="0" smtClean="0">
                <a:effectLst/>
                <a:latin typeface="Segoe UI" panose="020B0502040204020203" pitchFamily="34" charset="0"/>
              </a:rPr>
              <a:t> and tools</a:t>
            </a:r>
          </a:p>
          <a:p>
            <a:pPr rtl="0"/>
            <a:r>
              <a:rPr lang="en-US" baseline="0" dirty="0" smtClean="0">
                <a:effectLst/>
                <a:latin typeface="Segoe UI" panose="020B0502040204020203" pitchFamily="34" charset="0"/>
              </a:rPr>
              <a:t>Similar architecture as that of on-premises</a:t>
            </a:r>
            <a:endParaRPr lang="en-US" dirty="0" smtClean="0">
              <a:effectLst/>
            </a:endParaRPr>
          </a:p>
          <a:p>
            <a:pPr rtl="0"/>
            <a:r>
              <a:rPr lang="en-US" dirty="0" smtClean="0">
                <a:effectLst/>
                <a:latin typeface="Segoe UI" panose="020B0502040204020203" pitchFamily="34" charset="0"/>
              </a:rPr>
              <a:t>Additional layer providing</a:t>
            </a:r>
            <a:r>
              <a:rPr lang="en-US" baseline="0" dirty="0" smtClean="0">
                <a:effectLst/>
                <a:latin typeface="Segoe UI" panose="020B0502040204020203" pitchFamily="34" charset="0"/>
              </a:rPr>
              <a:t> server and database partitioning, client connection routing, and billing. </a:t>
            </a:r>
          </a:p>
          <a:p>
            <a:pPr rtl="0"/>
            <a:r>
              <a:rPr lang="en-US" baseline="0" dirty="0" smtClean="0">
                <a:effectLst/>
                <a:latin typeface="Segoe UI" panose="020B0502040204020203" pitchFamily="34" charset="0"/>
              </a:rPr>
              <a:t>Same great SQL Server technology on the backend.</a:t>
            </a:r>
          </a:p>
          <a:p>
            <a:pPr rtl="0"/>
            <a:r>
              <a:rPr lang="en-US" baseline="0" dirty="0" smtClean="0">
                <a:effectLst/>
                <a:latin typeface="Segoe UI" panose="020B0502040204020203" pitchFamily="34" charset="0"/>
              </a:rPr>
              <a:t>Additional services (SQL Database Fabric) to ensure SLAs are met and to ensure optimum performance.</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208599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FQDN – Fully qualified</a:t>
            </a:r>
            <a:r>
              <a:rPr lang="en-US" b="1" baseline="0" dirty="0" smtClean="0">
                <a:effectLst/>
                <a:latin typeface="Segoe UI" panose="020B0502040204020203" pitchFamily="34" charset="0"/>
              </a:rPr>
              <a:t> Domain Name</a:t>
            </a:r>
            <a:endParaRPr lang="en-US" b="1"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698515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Slide Objectives:</a:t>
            </a:r>
            <a:endParaRPr lang="en-US" dirty="0" smtClean="0">
              <a:effectLst/>
            </a:endParaRPr>
          </a:p>
          <a:p>
            <a:r>
              <a:rPr lang="en-US" dirty="0" smtClean="0"/>
              <a:t>Explain SQL Server Database Connectivity.</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effectLst/>
                <a:latin typeface="Segoe UI" panose="020B0502040204020203" pitchFamily="34" charset="0"/>
              </a:rPr>
              <a:t>Speaking Points:</a:t>
            </a:r>
            <a:endParaRPr lang="en-US" dirty="0" smtClean="0">
              <a:effectLst/>
            </a:endParaRPr>
          </a:p>
          <a:p>
            <a:r>
              <a:rPr lang="en-US" b="0" dirty="0" smtClean="0"/>
              <a:t>Explain</a:t>
            </a:r>
            <a:r>
              <a:rPr lang="en-US" b="0" baseline="0" dirty="0" smtClean="0"/>
              <a:t> how data is protected using </a:t>
            </a:r>
            <a:r>
              <a:rPr lang="en-US" sz="1200" b="0" i="0" kern="1200" baseline="0" dirty="0" smtClean="0">
                <a:solidFill>
                  <a:schemeClr val="tx1"/>
                </a:solidFill>
                <a:effectLst/>
                <a:latin typeface="+mn-lt"/>
                <a:ea typeface="+mn-ea"/>
                <a:cs typeface="+mn-cs"/>
              </a:rPr>
              <a:t>s</a:t>
            </a:r>
            <a:r>
              <a:rPr lang="en-US" sz="1200" b="0" i="0" kern="1200" dirty="0" smtClean="0">
                <a:solidFill>
                  <a:schemeClr val="tx1"/>
                </a:solidFill>
                <a:effectLst/>
                <a:latin typeface="+mn-lt"/>
                <a:ea typeface="+mn-ea"/>
                <a:cs typeface="+mn-cs"/>
              </a:rPr>
              <a:t>erver-level firewall and database-level firewall rules. </a:t>
            </a:r>
          </a:p>
          <a:p>
            <a:r>
              <a:rPr lang="en-US" sz="1200" b="0" i="0" kern="1200" baseline="0" dirty="0" smtClean="0">
                <a:solidFill>
                  <a:schemeClr val="tx1"/>
                </a:solidFill>
                <a:effectLst/>
                <a:latin typeface="+mn-lt"/>
                <a:ea typeface="+mn-ea"/>
                <a:cs typeface="+mn-cs"/>
              </a:rPr>
              <a:t>Explain the difference when services connecting to SQL Databases from the internet versus services connecting from the Azure Datacenters.</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3623444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The</a:t>
            </a:r>
            <a:r>
              <a:rPr lang="sv-SE" baseline="0" dirty="0" smtClean="0"/>
              <a:t> Azure data Platform is HUGE and growing. This session will have to be brief about some of this content and make a few deep dives here and there.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Segoe UI Light" pitchFamily="34" charset="0"/>
                <a:ea typeface="+mn-ea"/>
                <a:cs typeface="+mn-cs"/>
              </a:rPr>
              <a:t>Speaker notes:</a:t>
            </a:r>
            <a:br>
              <a:rPr lang="en-US" sz="1200" kern="1200" dirty="0" smtClean="0">
                <a:solidFill>
                  <a:schemeClr val="tx1"/>
                </a:solidFill>
                <a:effectLst/>
                <a:latin typeface="Segoe UI Light" pitchFamily="34" charset="0"/>
                <a:ea typeface="+mn-ea"/>
                <a:cs typeface="+mn-cs"/>
              </a:rPr>
            </a:b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Limit sensitive data(e.g. customer</a:t>
            </a:r>
            <a:r>
              <a:rPr lang="en-US" sz="1200" b="0" i="0" kern="1200" baseline="0" dirty="0" smtClean="0">
                <a:solidFill>
                  <a:schemeClr val="tx1"/>
                </a:solidFill>
                <a:effectLst/>
                <a:latin typeface="+mn-lt"/>
                <a:ea typeface="+mn-ea"/>
                <a:cs typeface="+mn-cs"/>
              </a:rPr>
              <a:t> or PII)</a:t>
            </a:r>
            <a:r>
              <a:rPr lang="en-US" sz="1200" b="0" i="0" kern="1200" dirty="0" smtClean="0">
                <a:solidFill>
                  <a:schemeClr val="tx1"/>
                </a:solidFill>
                <a:effectLst/>
                <a:latin typeface="+mn-lt"/>
                <a:ea typeface="+mn-ea"/>
                <a:cs typeface="+mn-cs"/>
              </a:rPr>
              <a:t> exposure by masking data</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to non-privileged users in real time</a:t>
            </a:r>
            <a:endParaRPr lang="en-US" sz="12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Segoe UI Light" pitchFamily="34" charset="0"/>
                <a:ea typeface="+mn-ea"/>
                <a:cs typeface="+mn-cs"/>
              </a:rPr>
              <a:t>Limit the exposure of sensitive data to meet industry compliance policies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Policy-based security feature hides the sensitive data in the result set of a query over designated database fields, while the data in the database is not changed</a:t>
            </a:r>
            <a:r>
              <a:rPr lang="en-US" sz="1200" b="0" i="0" kern="1200" baseline="0" dirty="0" smtClean="0">
                <a:solidFill>
                  <a:schemeClr val="tx1"/>
                </a:solidFill>
                <a:effectLst/>
                <a:latin typeface="+mn-lt"/>
                <a:ea typeface="+mn-ea"/>
                <a:cs typeface="+mn-cs"/>
              </a:rPr>
              <a:t> and as a result require no changes to the Application layer.</a:t>
            </a:r>
            <a:endParaRPr lang="en-US" sz="1200" kern="1200" dirty="0" smtClean="0">
              <a:solidFill>
                <a:schemeClr val="tx1"/>
              </a:solidFill>
              <a:effectLst/>
              <a:latin typeface="Segoe UI Light" pitchFamily="34" charset="0"/>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developer can query production environments for troubleshooting purposes without violating compliance regulations</a:t>
            </a:r>
          </a:p>
          <a:p>
            <a:pPr marL="17145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3804528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Protect your data by encrypting your database, associated backups, and transaction log files at rest in real-time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without requiring changes to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 you meet regulatory</a:t>
            </a:r>
            <a:r>
              <a:rPr lang="en-US" sz="1200" kern="1200" baseline="0" dirty="0" smtClean="0">
                <a:solidFill>
                  <a:schemeClr val="tx1"/>
                </a:solidFill>
                <a:effectLst/>
                <a:latin typeface="+mn-lt"/>
                <a:ea typeface="+mn-ea"/>
                <a:cs typeface="+mn-cs"/>
              </a:rPr>
              <a:t> compliance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entire database is encrypted by using an industry standard AES-256 symmetric key</a:t>
            </a:r>
            <a:r>
              <a:rPr lang="en-US" sz="1200" kern="1200" baseline="0" dirty="0" smtClean="0">
                <a:solidFill>
                  <a:schemeClr val="tx1"/>
                </a:solidFill>
                <a:effectLst/>
                <a:latin typeface="+mn-lt"/>
                <a:ea typeface="+mn-ea"/>
                <a:cs typeface="+mn-cs"/>
              </a:rPr>
              <a:t>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Easy</a:t>
            </a:r>
            <a:r>
              <a:rPr lang="en-US" sz="1200" kern="1200" baseline="0" dirty="0" smtClean="0">
                <a:solidFill>
                  <a:schemeClr val="tx1"/>
                </a:solidFill>
                <a:effectLst/>
                <a:latin typeface="+mn-lt"/>
                <a:ea typeface="+mn-ea"/>
                <a:cs typeface="+mn-cs"/>
              </a:rPr>
              <a:t> as a 2 clicks to provision the service and a</a:t>
            </a:r>
            <a:r>
              <a:rPr lang="en-US" sz="1200" kern="1200" dirty="0" smtClean="0">
                <a:solidFill>
                  <a:schemeClr val="tx1"/>
                </a:solidFill>
                <a:effectLst/>
                <a:latin typeface="+mn-lt"/>
                <a:ea typeface="+mn-ea"/>
                <a:cs typeface="+mn-cs"/>
              </a:rPr>
              <a:t>ll key management for database copying, Geo-Replication, and database restores anywhere in SQL Database is handled by the service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Support for Intel AES-NI hardware acceleration of encryption. This will reduce the CPU/DTU overhead of turning on Transparent Data Encryption</a:t>
            </a:r>
          </a:p>
          <a:p>
            <a:pPr marL="171450" indent="-171450">
              <a:buFont typeface="Arial" panose="020B0604020202020204" pitchFamily="34" charset="0"/>
              <a:buChar char="•"/>
            </a:pPr>
            <a:endParaRPr lang="en-US" sz="12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084233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smtClean="0">
                <a:solidFill>
                  <a:schemeClr val="tx1"/>
                </a:solidFill>
                <a:effectLst/>
                <a:latin typeface="+mn-lt"/>
                <a:ea typeface="+mn-ea"/>
                <a:cs typeface="+mn-cs"/>
              </a:rPr>
              <a:t>Speaker</a:t>
            </a:r>
            <a:r>
              <a:rPr lang="en-US" sz="1200" b="1" kern="1200" baseline="0" dirty="0" smtClean="0">
                <a:solidFill>
                  <a:schemeClr val="tx1"/>
                </a:solidFill>
                <a:effectLst/>
                <a:latin typeface="+mn-lt"/>
                <a:ea typeface="+mn-ea"/>
                <a:cs typeface="+mn-cs"/>
              </a:rPr>
              <a:t>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Allow</a:t>
            </a:r>
            <a:r>
              <a:rPr lang="en-US" sz="1200" kern="1200" baseline="0" dirty="0" smtClean="0">
                <a:solidFill>
                  <a:schemeClr val="tx1"/>
                </a:solidFill>
                <a:effectLst/>
                <a:latin typeface="+mn-lt"/>
                <a:ea typeface="+mn-ea"/>
                <a:cs typeface="+mn-cs"/>
              </a:rPr>
              <a:t> for </a:t>
            </a:r>
            <a:r>
              <a:rPr lang="en-US" sz="1200" kern="1200" dirty="0" smtClean="0">
                <a:solidFill>
                  <a:schemeClr val="tx1"/>
                </a:solidFill>
                <a:effectLst/>
                <a:latin typeface="+mn-lt"/>
                <a:ea typeface="+mn-ea"/>
                <a:cs typeface="+mn-cs"/>
              </a:rPr>
              <a:t>data protection when multiple users or applications need to access different records in the same database tables.</a:t>
            </a:r>
            <a:r>
              <a:rPr lang="en-US" sz="1200" kern="1200" baseline="0" dirty="0" smtClean="0">
                <a:solidFill>
                  <a:schemeClr val="tx1"/>
                </a:solidFill>
                <a:effectLst/>
                <a:latin typeface="+mn-lt"/>
                <a:ea typeface="+mn-ea"/>
                <a:cs typeface="+mn-cs"/>
              </a:rPr>
              <a:t> For example, i</a:t>
            </a:r>
            <a:r>
              <a:rPr lang="en-US" sz="1200" kern="1200" dirty="0" smtClean="0">
                <a:solidFill>
                  <a:schemeClr val="tx1"/>
                </a:solidFill>
                <a:effectLst/>
                <a:latin typeface="+mn-lt"/>
                <a:ea typeface="+mn-ea"/>
                <a:cs typeface="+mn-cs"/>
              </a:rPr>
              <a:t>mplement restrictions on data rows</a:t>
            </a:r>
            <a:r>
              <a:rPr lang="en-US" sz="1200" kern="1200" baseline="0" dirty="0" smtClean="0">
                <a:solidFill>
                  <a:schemeClr val="tx1"/>
                </a:solidFill>
                <a:effectLst/>
                <a:latin typeface="+mn-lt"/>
                <a:ea typeface="+mn-ea"/>
                <a:cs typeface="+mn-cs"/>
              </a:rPr>
              <a:t> to users </a:t>
            </a:r>
            <a:r>
              <a:rPr lang="en-US" sz="1200" kern="1200" dirty="0" smtClean="0">
                <a:solidFill>
                  <a:schemeClr val="tx1"/>
                </a:solidFill>
                <a:effectLst/>
                <a:latin typeface="+mn-lt"/>
                <a:ea typeface="+mn-ea"/>
                <a:cs typeface="+mn-cs"/>
              </a:rPr>
              <a:t>pertinent to their department or restricting a customer's data access to only the data relevant to their company.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access restriction logic is located in the database tier rather than away from the data in another application tier. Simplifies the design and coding of security in your application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Makes your security system more reliable and robust by reducing the surface area of your security system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919715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Speaker</a:t>
            </a:r>
            <a:r>
              <a:rPr lang="en-US" sz="1200" kern="1200" baseline="0" dirty="0" smtClean="0">
                <a:solidFill>
                  <a:schemeClr val="tx1"/>
                </a:solidFill>
                <a:effectLst/>
                <a:latin typeface="+mn-lt"/>
                <a:ea typeface="+mn-ea"/>
                <a:cs typeface="+mn-cs"/>
              </a:rPr>
              <a:t> Notes: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SQL Database authenticate at the database level by using contained database users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making databases more portable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Parallel Queries</a:t>
            </a:r>
            <a:r>
              <a:rPr lang="en-US" sz="1200" b="0" i="0" kern="1200" baseline="0" dirty="0" smtClean="0">
                <a:solidFill>
                  <a:schemeClr val="tx1"/>
                </a:solidFill>
                <a:effectLst/>
                <a:latin typeface="+mn-lt"/>
                <a:ea typeface="+mn-ea"/>
                <a:cs typeface="+mn-cs"/>
              </a:rPr>
              <a:t> s</a:t>
            </a:r>
            <a:r>
              <a:rPr lang="en-US" sz="1200" b="0" i="0" kern="1200" dirty="0" smtClean="0">
                <a:solidFill>
                  <a:schemeClr val="tx1"/>
                </a:solidFill>
                <a:effectLst/>
                <a:latin typeface="+mn-lt"/>
                <a:ea typeface="+mn-ea"/>
                <a:cs typeface="+mn-cs"/>
              </a:rPr>
              <a:t>upport heavier workloads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Author stored procedures, triggers, user-defined functions, user-defined types, and user-defined aggregates in managed code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047320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sv-SE" b="1" dirty="0" err="1" smtClean="0">
                <a:effectLst/>
                <a:latin typeface="Segoe UI" panose="020B0502040204020203" pitchFamily="34" charset="0"/>
              </a:rPr>
              <a:t>Important</a:t>
            </a:r>
            <a:r>
              <a:rPr lang="sv-SE" b="1" dirty="0" smtClean="0">
                <a:effectLst/>
                <a:latin typeface="Segoe UI" panose="020B0502040204020203" pitchFamily="34" charset="0"/>
              </a:rPr>
              <a:t>:</a:t>
            </a:r>
            <a:r>
              <a:rPr lang="sv-SE" b="0" dirty="0" smtClean="0">
                <a:effectLst/>
                <a:latin typeface="Segoe UI" panose="020B0502040204020203" pitchFamily="34" charset="0"/>
              </a:rPr>
              <a:t> In the Preview Management Portal </a:t>
            </a:r>
            <a:r>
              <a:rPr lang="sv-SE" b="0" dirty="0" err="1" smtClean="0">
                <a:effectLst/>
                <a:latin typeface="Segoe UI" panose="020B0502040204020203" pitchFamily="34" charset="0"/>
              </a:rPr>
              <a:t>you</a:t>
            </a:r>
            <a:r>
              <a:rPr lang="sv-SE" b="0" dirty="0" smtClean="0">
                <a:effectLst/>
                <a:latin typeface="Segoe UI" panose="020B0502040204020203" pitchFamily="34" charset="0"/>
              </a:rPr>
              <a:t> </a:t>
            </a:r>
            <a:r>
              <a:rPr lang="sv-SE" b="0" dirty="0" err="1" smtClean="0">
                <a:effectLst/>
                <a:latin typeface="Segoe UI" panose="020B0502040204020203" pitchFamily="34" charset="0"/>
              </a:rPr>
              <a:t>are</a:t>
            </a:r>
            <a:r>
              <a:rPr lang="sv-SE" b="0" dirty="0" smtClean="0">
                <a:effectLst/>
                <a:latin typeface="Segoe UI" panose="020B0502040204020203" pitchFamily="34" charset="0"/>
              </a:rPr>
              <a:t> </a:t>
            </a:r>
            <a:r>
              <a:rPr lang="sv-SE" b="0" dirty="0" err="1" smtClean="0">
                <a:effectLst/>
                <a:latin typeface="Segoe UI" panose="020B0502040204020203" pitchFamily="34" charset="0"/>
              </a:rPr>
              <a:t>able</a:t>
            </a:r>
            <a:r>
              <a:rPr lang="sv-SE" b="0" dirty="0" smtClean="0">
                <a:effectLst/>
                <a:latin typeface="Segoe UI" panose="020B0502040204020203" pitchFamily="34" charset="0"/>
              </a:rPr>
              <a:t> to </a:t>
            </a:r>
            <a:r>
              <a:rPr lang="sv-SE" b="0" dirty="0" err="1" smtClean="0">
                <a:effectLst/>
                <a:latin typeface="Segoe UI" panose="020B0502040204020203" pitchFamily="34" charset="0"/>
              </a:rPr>
              <a:t>create</a:t>
            </a:r>
            <a:r>
              <a:rPr lang="sv-SE" b="0" dirty="0" smtClean="0">
                <a:effectLst/>
                <a:latin typeface="Segoe UI" panose="020B0502040204020203" pitchFamily="34" charset="0"/>
              </a:rPr>
              <a:t> a </a:t>
            </a:r>
            <a:r>
              <a:rPr lang="sv-SE" b="0" dirty="0" err="1" smtClean="0">
                <a:effectLst/>
                <a:latin typeface="Segoe UI" panose="020B0502040204020203" pitchFamily="34" charset="0"/>
              </a:rPr>
              <a:t>custom</a:t>
            </a:r>
            <a:r>
              <a:rPr lang="sv-SE" b="0" dirty="0" smtClean="0">
                <a:effectLst/>
                <a:latin typeface="Segoe UI" panose="020B0502040204020203" pitchFamily="34" charset="0"/>
              </a:rPr>
              <a:t> server FQDN! In the Management Portal </a:t>
            </a:r>
            <a:r>
              <a:rPr lang="sv-SE" b="0" dirty="0" err="1" smtClean="0">
                <a:effectLst/>
                <a:latin typeface="Segoe UI" panose="020B0502040204020203" pitchFamily="34" charset="0"/>
              </a:rPr>
              <a:t>that</a:t>
            </a:r>
            <a:r>
              <a:rPr lang="sv-SE" b="0" dirty="0" smtClean="0">
                <a:effectLst/>
                <a:latin typeface="Segoe UI" panose="020B0502040204020203" pitchFamily="34" charset="0"/>
              </a:rPr>
              <a:t> </a:t>
            </a:r>
            <a:r>
              <a:rPr lang="sv-SE" b="0" dirty="0" err="1" smtClean="0">
                <a:effectLst/>
                <a:latin typeface="Segoe UI" panose="020B0502040204020203" pitchFamily="34" charset="0"/>
              </a:rPr>
              <a:t>name</a:t>
            </a:r>
            <a:r>
              <a:rPr lang="sv-SE" b="0" dirty="0" smtClean="0">
                <a:effectLst/>
                <a:latin typeface="Segoe UI" panose="020B0502040204020203" pitchFamily="34" charset="0"/>
              </a:rPr>
              <a:t> is </a:t>
            </a:r>
            <a:r>
              <a:rPr lang="sv-SE" b="0" dirty="0" err="1" smtClean="0">
                <a:effectLst/>
                <a:latin typeface="Segoe UI" panose="020B0502040204020203" pitchFamily="34" charset="0"/>
              </a:rPr>
              <a:t>randomized</a:t>
            </a:r>
            <a:r>
              <a:rPr lang="sv-SE" b="0" dirty="0" smtClean="0">
                <a:effectLst/>
                <a:latin typeface="Segoe UI" panose="020B0502040204020203" pitchFamily="34" charset="0"/>
              </a:rPr>
              <a:t>.</a:t>
            </a:r>
            <a:endParaRPr lang="en-US" b="0" dirty="0" smtClean="0">
              <a:effectLst/>
              <a:latin typeface="Segoe UI" panose="020B0502040204020203" pitchFamily="34" charset="0"/>
            </a:endParaRPr>
          </a:p>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baseline="0" noProof="0" dirty="0" smtClean="0">
              <a:effectLst/>
              <a:latin typeface="Segoe UI" panose="020B0502040204020203" pitchFamily="34" charset="0"/>
            </a:endParaRPr>
          </a:p>
          <a:p>
            <a:pPr rtl="0"/>
            <a:r>
              <a:rPr lang="en-US" baseline="0" noProof="0" dirty="0" smtClean="0">
                <a:effectLst/>
                <a:latin typeface="Segoe UI" panose="020B0502040204020203" pitchFamily="34" charset="0"/>
              </a:rPr>
              <a:t>In the Preview Portal you can select the name of the server you create!</a:t>
            </a:r>
            <a:endParaRPr lang="en-US" noProof="0"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260913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a:t>
            </a:r>
            <a:r>
              <a:rPr lang="en-US" baseline="0" dirty="0" smtClean="0">
                <a:effectLst/>
                <a:latin typeface="Segoe UI" panose="020B0502040204020203" pitchFamily="34" charset="0"/>
              </a:rPr>
              <a:t> how to configure IP-Filtering in the firewall for the SQL </a:t>
            </a:r>
            <a:r>
              <a:rPr lang="en-US" baseline="0" smtClean="0">
                <a:effectLst/>
                <a:latin typeface="Segoe UI" panose="020B0502040204020203" pitchFamily="34" charset="0"/>
              </a:rPr>
              <a:t>Database Server.</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867546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Provision servers interactively using the Management Portal</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While</a:t>
            </a:r>
            <a:r>
              <a:rPr lang="en-US" baseline="0" dirty="0" smtClean="0">
                <a:effectLst/>
                <a:latin typeface="Segoe UI" panose="020B0502040204020203" pitchFamily="34" charset="0"/>
              </a:rPr>
              <a:t> the “server” is technically a TDS endpoint, much of the SQL Server process is similar. Administration login credentials are still needed for security, and more importantly defining service access is essential, and required, for maintaining the integrity of your server through firewall rules.</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475221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the different methods of provisioning a SQL Database server</a:t>
            </a:r>
            <a:r>
              <a:rPr lang="en-US" baseline="0" dirty="0" smtClean="0">
                <a:effectLst/>
                <a:latin typeface="Segoe UI" panose="020B0502040204020203" pitchFamily="34" charset="0"/>
              </a:rPr>
              <a:t> along with </a:t>
            </a:r>
            <a:r>
              <a:rPr lang="en-US" b="1" baseline="0" dirty="0" smtClean="0">
                <a:effectLst/>
                <a:latin typeface="Segoe UI" panose="020B0502040204020203" pitchFamily="34" charset="0"/>
              </a:rPr>
              <a:t>how easy it is</a:t>
            </a:r>
            <a:r>
              <a:rPr lang="en-US" baseline="0" dirty="0" smtClean="0">
                <a:effectLst/>
                <a:latin typeface="Segoe UI" panose="020B0502040204020203" pitchFamily="34" charset="0"/>
              </a:rPr>
              <a:t>. Plus, help the attendees understand what a SQL Database “server” really is.</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Provisioning an on-premises</a:t>
            </a:r>
            <a:r>
              <a:rPr lang="en-US" baseline="0" dirty="0" smtClean="0">
                <a:effectLst/>
              </a:rPr>
              <a:t> SQL Server box can be time consuming, costly, and at times, a challenge. With SQL Database, provisioning a “server” is painless, quick, and provisioned in a matter of seconds.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Automate server provisioning using the Microsoft Azure Management</a:t>
            </a:r>
            <a:r>
              <a:rPr lang="en-US" baseline="0" dirty="0" smtClean="0">
                <a:effectLst/>
                <a:latin typeface="Segoe UI" panose="020B0502040204020203" pitchFamily="34" charset="0"/>
              </a:rPr>
              <a:t> API or PowerShell or xplat-cli.</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142600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700" baseline="0" smtClean="0"/>
              <a:t>Demo 1)</a:t>
            </a:r>
            <a:endParaRPr lang="en-US" sz="700"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3797382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baseline="0" dirty="0" smtClean="0">
                <a:effectLst/>
                <a:latin typeface="Segoe UI" panose="020B0502040204020203" pitchFamily="34" charset="0"/>
              </a:rPr>
              <a:t>Highlight what’s new in the latest SQL Database service update.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rPr>
              <a:t>In late September</a:t>
            </a:r>
            <a:r>
              <a:rPr lang="en-US" baseline="0" dirty="0" smtClean="0">
                <a:effectLst/>
              </a:rPr>
              <a:t> a service update was deployed to Microsoft Azure SQL Database that included new functionality.</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Linked Server – </a:t>
            </a:r>
            <a:r>
              <a:rPr lang="en-US" dirty="0" smtClean="0"/>
              <a:t>This is a new component for database hybrid solutions spanning on-premises corporate networks and the Microsoft Azure cloud.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Recursive Trigger – </a:t>
            </a:r>
            <a:r>
              <a:rPr lang="en-US" dirty="0" smtClean="0"/>
              <a:t>Just like SQL Server 2012, the option can be configured via ALTER</a:t>
            </a:r>
            <a:r>
              <a:rPr lang="en-US" baseline="0" dirty="0" smtClean="0"/>
              <a:t> DATABASE </a:t>
            </a:r>
            <a:r>
              <a:rPr lang="en-US" baseline="0" dirty="0" err="1" smtClean="0"/>
              <a:t>dbname</a:t>
            </a:r>
            <a:r>
              <a:rPr lang="en-US" baseline="0" dirty="0" smtClean="0"/>
              <a:t> SET RECURSIVE_TRIGGERS ON|OFF </a:t>
            </a:r>
            <a:endParaRPr lang="en-US" dirty="0" smtClean="0">
              <a:effectLst/>
              <a:latin typeface="Segoe UI" panose="020B0502040204020203" pitchFamily="34" charset="0"/>
            </a:endParaRPr>
          </a:p>
          <a:p>
            <a:pPr rtl="0"/>
            <a:r>
              <a:rPr lang="en-US" dirty="0" smtClean="0">
                <a:effectLst/>
                <a:latin typeface="Segoe UI" panose="020B0502040204020203" pitchFamily="34" charset="0"/>
              </a:rPr>
              <a:t>DBCC –</a:t>
            </a:r>
            <a:r>
              <a:rPr lang="en-US" baseline="0" dirty="0" smtClean="0">
                <a:effectLst/>
                <a:latin typeface="Segoe UI" panose="020B0502040204020203" pitchFamily="34" charset="0"/>
              </a:rPr>
              <a:t> </a:t>
            </a:r>
            <a:r>
              <a:rPr lang="en-US" dirty="0" smtClean="0"/>
              <a:t>The query optimizer uses statistics to estimate the cardinality or number of rows in the query result, which enables the query optimizer to create a high quality query plan.</a:t>
            </a:r>
            <a:endParaRPr lang="en-US" baseline="0" dirty="0" smtClean="0">
              <a:effectLst/>
              <a:latin typeface="Segoe UI" panose="020B0502040204020203" pitchFamily="34" charset="0"/>
            </a:endParaRPr>
          </a:p>
          <a:p>
            <a:pPr rtl="0"/>
            <a:r>
              <a:rPr lang="en-US" baseline="0" dirty="0" smtClean="0">
                <a:effectLst/>
                <a:latin typeface="Segoe UI" panose="020B0502040204020203" pitchFamily="34" charset="0"/>
              </a:rPr>
              <a:t>Firewall Rules – </a:t>
            </a:r>
            <a:r>
              <a:rPr lang="en-US" dirty="0" smtClean="0"/>
              <a:t>different rules for different databases hosted on the same logical SQL Database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54040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Microsoft Azure</a:t>
            </a:r>
            <a:r>
              <a:rPr lang="sv-SE" baseline="0" dirty="0" smtClean="0"/>
              <a:t> SQL Database the PaaS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880633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1102438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spc="-51" dirty="0" smtClean="0">
                <a:solidFill>
                  <a:schemeClr val="bg2"/>
                </a:solidFill>
                <a:latin typeface="+mn-lt"/>
                <a:ea typeface="+mn-ea"/>
                <a:cs typeface="+mn-cs"/>
              </a:rPr>
              <a:t>Emergency data recovery when you need it most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736699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454274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RTO </a:t>
            </a:r>
            <a:r>
              <a:rPr lang="sv-SE" dirty="0" err="1" smtClean="0"/>
              <a:t>Recovery</a:t>
            </a:r>
            <a:r>
              <a:rPr lang="sv-SE" dirty="0" smtClean="0"/>
              <a:t> </a:t>
            </a:r>
            <a:r>
              <a:rPr lang="sv-SE" dirty="0" err="1" smtClean="0"/>
              <a:t>time</a:t>
            </a:r>
            <a:r>
              <a:rPr lang="sv-SE" dirty="0" smtClean="0"/>
              <a:t> </a:t>
            </a:r>
            <a:r>
              <a:rPr lang="sv-SE" dirty="0" err="1" smtClean="0"/>
              <a:t>objective</a:t>
            </a:r>
            <a:r>
              <a:rPr lang="sv-SE" dirty="0" smtClean="0"/>
              <a:t> http://en.wikipedia.org/wiki/Recovery_time_objective</a:t>
            </a:r>
          </a:p>
          <a:p>
            <a:r>
              <a:rPr lang="sv-SE" dirty="0" smtClean="0"/>
              <a:t>RPO</a:t>
            </a:r>
            <a:r>
              <a:rPr lang="sv-SE" baseline="0" dirty="0" smtClean="0"/>
              <a:t> </a:t>
            </a:r>
            <a:r>
              <a:rPr lang="sv-SE" baseline="0" dirty="0" err="1" smtClean="0"/>
              <a:t>Recovery</a:t>
            </a:r>
            <a:r>
              <a:rPr lang="sv-SE" baseline="0" dirty="0" smtClean="0"/>
              <a:t> </a:t>
            </a:r>
            <a:r>
              <a:rPr lang="sv-SE" baseline="0" dirty="0" err="1" smtClean="0"/>
              <a:t>point</a:t>
            </a:r>
            <a:r>
              <a:rPr lang="sv-SE" baseline="0" dirty="0" smtClean="0"/>
              <a:t> </a:t>
            </a:r>
            <a:r>
              <a:rPr lang="sv-SE" baseline="0" dirty="0" err="1" smtClean="0"/>
              <a:t>objective</a:t>
            </a:r>
            <a:r>
              <a:rPr lang="sv-SE" baseline="0" dirty="0" smtClean="0"/>
              <a:t> http://en.wikipedia.org/wiki/Recovery_point_objective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2123032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latin typeface="Segoe UI Light"/>
              </a:rPr>
              <a:t>Gain insight into database events &amp; streamline compliance-related tasks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5964210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Speaker notes:</a:t>
            </a:r>
          </a:p>
          <a:p>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Full-Text Search allows fast and flexible indexing for keyword-based query of text data stored in tables with columns of following data types: char, </a:t>
            </a:r>
            <a:r>
              <a:rPr lang="en-US" sz="1200" b="0" i="0" kern="1200" dirty="0" err="1" smtClean="0">
                <a:solidFill>
                  <a:schemeClr val="tx1"/>
                </a:solidFill>
                <a:effectLst/>
                <a:latin typeface="+mn-lt"/>
                <a:ea typeface="+mn-ea"/>
                <a:cs typeface="+mn-cs"/>
              </a:rPr>
              <a:t>varchar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nchar</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nvarchar</a:t>
            </a:r>
            <a:r>
              <a:rPr lang="en-US" sz="1200" b="0" i="0" kern="1200" dirty="0" smtClean="0">
                <a:solidFill>
                  <a:schemeClr val="tx1"/>
                </a:solidFill>
                <a:effectLst/>
                <a:latin typeface="+mn-lt"/>
                <a:ea typeface="+mn-ea"/>
                <a:cs typeface="+mn-cs"/>
              </a:rPr>
              <a:t>, text, </a:t>
            </a:r>
            <a:r>
              <a:rPr lang="en-US" sz="1200" b="0" i="0" kern="1200" dirty="0" err="1" smtClean="0">
                <a:solidFill>
                  <a:schemeClr val="tx1"/>
                </a:solidFill>
                <a:effectLst/>
                <a:latin typeface="+mn-lt"/>
                <a:ea typeface="+mn-ea"/>
                <a:cs typeface="+mn-cs"/>
              </a:rPr>
              <a:t>ntext</a:t>
            </a:r>
            <a:r>
              <a:rPr lang="en-US" sz="1200" b="0" i="0" kern="1200" dirty="0" smtClean="0">
                <a:solidFill>
                  <a:schemeClr val="tx1"/>
                </a:solidFill>
                <a:effectLst/>
                <a:latin typeface="+mn-lt"/>
                <a:ea typeface="+mn-ea"/>
                <a:cs typeface="+mn-cs"/>
              </a:rPr>
              <a:t>, image, xml, or </a:t>
            </a:r>
            <a:r>
              <a:rPr lang="en-US" sz="1200" b="0" i="0" kern="1200" dirty="0" err="1" smtClean="0">
                <a:solidFill>
                  <a:schemeClr val="tx1"/>
                </a:solidFill>
                <a:effectLst/>
                <a:latin typeface="+mn-lt"/>
                <a:ea typeface="+mn-ea"/>
                <a:cs typeface="+mn-cs"/>
              </a:rPr>
              <a:t>varbinary</a:t>
            </a:r>
            <a:r>
              <a:rPr lang="en-US" sz="1200" b="0" i="0" kern="1200" dirty="0" smtClean="0">
                <a:solidFill>
                  <a:schemeClr val="tx1"/>
                </a:solidFill>
                <a:effectLst/>
                <a:latin typeface="+mn-lt"/>
                <a:ea typeface="+mn-ea"/>
                <a:cs typeface="+mn-cs"/>
              </a:rPr>
              <a:t>(max)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Full-text queries can include simple words and phrases or multiple forms of a word or phrase. </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queries perform linguistic searches against text data in full-text indexes by operating on words and phrases based on rules of a particular language such as English or Japanese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A full-text query returns any documents that contain at least one match (also known as a hit). A match occurs when a target document contains all the terms specified in the full-text query, and meets any other search conditions, such as the distance between the matching terms.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Full-text search is applicable to a wide range of business scenarios such as e-businesses—searching for items on a web site; law firms—searching for case histories in a legal-data repository; or human resources departments—matching job descriptions with stored resumes.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3790105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XML</a:t>
            </a:r>
            <a:r>
              <a:rPr lang="en-US" b="0" baseline="0" dirty="0" smtClean="0"/>
              <a:t> indexes speedup XQuery-based query response</a:t>
            </a:r>
          </a:p>
          <a:p>
            <a:endParaRPr lang="en-US" b="0" baseline="0" dirty="0" smtClean="0"/>
          </a:p>
          <a:p>
            <a:r>
              <a:rPr lang="en-US" b="1" baseline="0" dirty="0" smtClean="0"/>
              <a:t>Speaker notes:</a:t>
            </a:r>
          </a:p>
          <a:p>
            <a:endParaRPr lang="en-US" b="1" baseline="0"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An XML index is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like a copy of an XML object tree that is saved into the database for rapid reuse</a:t>
            </a:r>
            <a:r>
              <a:rPr lang="en-US" sz="1200" kern="1200" baseline="0" dirty="0" smtClean="0">
                <a:solidFill>
                  <a:schemeClr val="tx1"/>
                </a:solidFill>
                <a:effectLst/>
                <a:latin typeface="+mn-lt"/>
                <a:ea typeface="+mn-ea"/>
                <a:cs typeface="+mn-cs"/>
              </a:rPr>
              <a:t> rather than an object created in memory and traversed during query time </a:t>
            </a:r>
            <a:r>
              <a:rPr lang="en-US" sz="1200" kern="1200" dirty="0" smtClean="0">
                <a:solidFill>
                  <a:schemeClr val="tx1"/>
                </a:solidFill>
                <a:effectLst/>
                <a:latin typeface="+mn-lt"/>
                <a:ea typeface="+mn-ea"/>
                <a:cs typeface="+mn-cs"/>
              </a:rPr>
              <a:t>which is a relatively slow process.</a:t>
            </a:r>
            <a:endParaRPr lang="en-US" sz="1200"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Before you can create a primary XML index on a table, the table must have a clustered primary key.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Secondary indexes are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designed to speed up a particular type of query</a:t>
            </a:r>
            <a:r>
              <a:rPr lang="en-US" sz="1200" kern="1200" baseline="0" dirty="0" smtClean="0">
                <a:solidFill>
                  <a:schemeClr val="tx1"/>
                </a:solidFill>
                <a:effectLst/>
                <a:latin typeface="+mn-lt"/>
                <a:ea typeface="+mn-ea"/>
                <a:cs typeface="+mn-cs"/>
              </a:rPr>
              <a:t> such as </a:t>
            </a:r>
            <a:r>
              <a:rPr lang="en-US" sz="1200" kern="1200" dirty="0" smtClean="0">
                <a:solidFill>
                  <a:schemeClr val="tx1"/>
                </a:solidFill>
                <a:effectLst/>
                <a:latin typeface="+mn-lt"/>
                <a:ea typeface="+mn-ea"/>
                <a:cs typeface="+mn-cs"/>
              </a:rPr>
              <a:t>PATH, VALUE, and PROPERTY indexes</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PATH index helps to decide whether a particular path to an element or attribute is valid. It is typically used with the </a:t>
            </a:r>
            <a:r>
              <a:rPr lang="en-US" sz="1200" b="1" kern="1200" dirty="0" smtClean="0">
                <a:solidFill>
                  <a:schemeClr val="tx1"/>
                </a:solidFill>
                <a:effectLst/>
                <a:latin typeface="+mn-lt"/>
                <a:ea typeface="+mn-ea"/>
                <a:cs typeface="+mn-cs"/>
              </a:rPr>
              <a:t>exist() XQuery</a:t>
            </a:r>
            <a:r>
              <a:rPr lang="en-US" sz="1200" kern="1200" dirty="0" smtClean="0">
                <a:solidFill>
                  <a:schemeClr val="tx1"/>
                </a:solidFill>
                <a:effectLst/>
                <a:latin typeface="+mn-lt"/>
                <a:ea typeface="+mn-ea"/>
                <a:cs typeface="+mn-cs"/>
              </a:rPr>
              <a:t> method. </a:t>
            </a: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VALUE index helps to obtain the value of an element or attribute.</a:t>
            </a:r>
            <a:endParaRPr lang="en-GB" sz="1200" kern="1200" dirty="0" smtClean="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smtClean="0">
                <a:solidFill>
                  <a:schemeClr val="tx1"/>
                </a:solidFill>
                <a:effectLst/>
                <a:latin typeface="+mn-lt"/>
                <a:ea typeface="+mn-ea"/>
                <a:cs typeface="+mn-cs"/>
              </a:rPr>
              <a:t>A PROPERTY index is used when retrieving multiple values through PATH expressions.</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endParaRPr lang="en-US" b="1" baseline="0" dirty="0" smtClean="0"/>
          </a:p>
          <a:p>
            <a:endParaRPr lang="en-US" b="1"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62443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000" b="1" dirty="0" smtClean="0"/>
              <a:t>Slide objective:</a:t>
            </a:r>
          </a:p>
          <a:p>
            <a:pPr marL="0" indent="0">
              <a:buNone/>
            </a:pPr>
            <a:r>
              <a:rPr lang="en-US" sz="1200" kern="1200" dirty="0" smtClean="0">
                <a:solidFill>
                  <a:schemeClr val="tx1"/>
                </a:solidFill>
                <a:effectLst/>
                <a:latin typeface="+mn-lt"/>
                <a:ea typeface="+mn-ea"/>
                <a:cs typeface="+mn-cs"/>
              </a:rPr>
              <a:t>Emphasize</a:t>
            </a:r>
            <a:r>
              <a:rPr lang="en-US" sz="1200" kern="1200" baseline="0" dirty="0" smtClean="0">
                <a:solidFill>
                  <a:schemeClr val="tx1"/>
                </a:solidFill>
                <a:effectLst/>
                <a:latin typeface="+mn-lt"/>
                <a:ea typeface="+mn-ea"/>
                <a:cs typeface="+mn-cs"/>
              </a:rPr>
              <a:t> Azure SQL Database service has e</a:t>
            </a:r>
            <a:r>
              <a:rPr lang="en-US" sz="1200" kern="1200" dirty="0" smtClean="0">
                <a:solidFill>
                  <a:schemeClr val="tx1"/>
                </a:solidFill>
                <a:effectLst/>
                <a:latin typeface="+mn-lt"/>
                <a:ea typeface="+mn-ea"/>
                <a:cs typeface="+mn-cs"/>
              </a:rPr>
              <a:t>xtremely rich environment for monitoring the status of your databases using DMVs.</a:t>
            </a:r>
          </a:p>
          <a:p>
            <a:pPr marL="0" indent="0">
              <a:buNone/>
            </a:pPr>
            <a:endParaRPr lang="en-US" sz="1200" kern="1200" dirty="0" smtClean="0">
              <a:solidFill>
                <a:schemeClr val="tx1"/>
              </a:solidFill>
              <a:effectLst/>
              <a:latin typeface="+mn-lt"/>
              <a:ea typeface="+mn-ea"/>
              <a:cs typeface="+mn-cs"/>
            </a:endParaRPr>
          </a:p>
          <a:p>
            <a:pPr marL="0" indent="0">
              <a:buNone/>
            </a:pPr>
            <a:r>
              <a:rPr lang="en-US" sz="1200" b="1" kern="1200" dirty="0" smtClean="0">
                <a:solidFill>
                  <a:schemeClr val="tx1"/>
                </a:solidFill>
                <a:effectLst/>
                <a:latin typeface="+mn-lt"/>
                <a:ea typeface="+mn-ea"/>
                <a:cs typeface="+mn-cs"/>
              </a:rPr>
              <a:t>Speaker notes:</a:t>
            </a:r>
            <a:endParaRPr lang="en-US" sz="2000" b="1" dirty="0" smtClean="0"/>
          </a:p>
          <a:p>
            <a:pPr marL="0" indent="0">
              <a:buNone/>
            </a:pPr>
            <a:endParaRPr lang="en-US" sz="2000" dirty="0" smtClean="0"/>
          </a:p>
          <a:p>
            <a:pPr marL="342900" indent="-342900">
              <a:buFont typeface="Arial" panose="020B0604020202020204" pitchFamily="34" charset="0"/>
              <a:buChar char="•"/>
            </a:pPr>
            <a:r>
              <a:rPr lang="en-US" sz="2000" dirty="0" smtClean="0"/>
              <a:t>Microsoft Azure SQL Database partially supports three categories of dynamic management views:</a:t>
            </a:r>
            <a:br>
              <a:rPr lang="en-US" sz="2000" dirty="0" smtClean="0"/>
            </a:br>
            <a:endParaRPr lang="en-US" sz="2000" dirty="0" smtClean="0"/>
          </a:p>
          <a:p>
            <a:pPr lvl="1"/>
            <a:r>
              <a:rPr lang="en-US" sz="1600" dirty="0" smtClean="0"/>
              <a:t>Database-related dynamic management views (indexes, partitions and waits)</a:t>
            </a:r>
            <a:br>
              <a:rPr lang="en-US" sz="1600" dirty="0" smtClean="0"/>
            </a:br>
            <a:endParaRPr lang="en-US" sz="1600" dirty="0" smtClean="0"/>
          </a:p>
          <a:p>
            <a:pPr lvl="1"/>
            <a:r>
              <a:rPr lang="en-US" sz="1600" dirty="0" smtClean="0"/>
              <a:t>Execution-related dynamic management views (connections, sessions, requests)</a:t>
            </a:r>
            <a:br>
              <a:rPr lang="en-US" sz="1600" dirty="0" smtClean="0"/>
            </a:br>
            <a:r>
              <a:rPr lang="en-US" sz="1600" dirty="0" smtClean="0"/>
              <a:t/>
            </a:r>
            <a:br>
              <a:rPr lang="en-US" sz="1600" dirty="0" smtClean="0"/>
            </a:br>
            <a:r>
              <a:rPr lang="en-US" sz="1600" dirty="0" smtClean="0"/>
              <a:t>Transaction-related dynamic management views (transactions and locks)</a:t>
            </a:r>
            <a:br>
              <a:rPr lang="en-US" sz="1600" dirty="0" smtClean="0"/>
            </a:br>
            <a:endParaRPr lang="en-US" sz="1600"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Identify expensive queries</a:t>
            </a:r>
            <a:r>
              <a:rPr lang="en-US" sz="1200" kern="1200" baseline="0" dirty="0" smtClean="0">
                <a:solidFill>
                  <a:schemeClr val="tx1"/>
                </a:solidFill>
                <a:effectLst/>
                <a:latin typeface="+mn-lt"/>
                <a:ea typeface="+mn-ea"/>
                <a:cs typeface="+mn-cs"/>
              </a:rPr>
              <a:t> and g</a:t>
            </a:r>
            <a:r>
              <a:rPr lang="en-US" sz="1200" kern="1200" dirty="0" smtClean="0">
                <a:solidFill>
                  <a:schemeClr val="tx1"/>
                </a:solidFill>
                <a:effectLst/>
                <a:latin typeface="+mn-lt"/>
                <a:ea typeface="+mn-ea"/>
                <a:cs typeface="+mn-cs"/>
              </a:rPr>
              <a:t>ain an understanding of long running queries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View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of your query within the execution plan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Detect the queries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run for long may be getting throttled by Azure SQL Database</a:t>
            </a:r>
            <a:r>
              <a:rPr lang="en-US" sz="1200" kern="1200" baseline="0" dirty="0" smtClean="0">
                <a:solidFill>
                  <a:schemeClr val="tx1"/>
                </a:solidFill>
                <a:effectLst/>
                <a:latin typeface="+mn-lt"/>
                <a:ea typeface="+mn-ea"/>
                <a:cs typeface="+mn-cs"/>
              </a:rPr>
              <a:t> service</a:t>
            </a:r>
            <a:endParaRPr lang="en-US" sz="1200" kern="1200" dirty="0" smtClean="0">
              <a:solidFill>
                <a:schemeClr val="tx1"/>
              </a:solidFill>
              <a:effectLst/>
              <a:latin typeface="+mn-lt"/>
              <a:ea typeface="+mn-ea"/>
              <a:cs typeface="+mn-cs"/>
            </a:endParaRPr>
          </a:p>
          <a:p>
            <a:pPr marL="171450" lvl="0" indent="-171450" algn="l">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Monitor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size of transactions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transaction log usage</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Helps with capacity planning - If these percentages remain near 100% utilization, you should consider improving performance by scaling out, scaling up, or optimizing your database design.</a:t>
            </a: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smtClean="0">
              <a:solidFill>
                <a:schemeClr val="tx1"/>
              </a:solidFill>
              <a:effectLst/>
              <a:latin typeface="+mn-lt"/>
              <a:ea typeface="+mn-ea"/>
              <a:cs typeface="+mn-cs"/>
            </a:endParaRPr>
          </a:p>
          <a:p>
            <a:pPr marL="285750" lvl="0" indent="-285750" algn="l">
              <a:buFont typeface="Arial" panose="020B0604020202020204" pitchFamily="34" charset="0"/>
              <a:buChar char="•"/>
            </a:pPr>
            <a:endParaRPr lang="en-US" sz="16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091662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4209716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2708392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Show Microsoft’ continuous Private to Public Cloud Offering</a:t>
            </a:r>
            <a:r>
              <a:rPr lang="en-US" baseline="0" dirty="0" smtClean="0">
                <a:effectLst/>
                <a:latin typeface="Segoe UI" panose="020B0502040204020203" pitchFamily="34" charset="0"/>
              </a:rPr>
              <a:t>, but this presentation will focus on Microsoft’s relational database </a:t>
            </a:r>
            <a:r>
              <a:rPr lang="en-US" baseline="0" dirty="0" err="1" smtClean="0">
                <a:effectLst/>
                <a:latin typeface="Segoe UI" panose="020B0502040204020203" pitchFamily="34" charset="0"/>
              </a:rPr>
              <a:t>PaaS</a:t>
            </a:r>
            <a:r>
              <a:rPr lang="en-US" baseline="0" dirty="0" smtClean="0">
                <a:effectLst/>
                <a:latin typeface="Segoe UI" panose="020B0502040204020203" pitchFamily="34" charset="0"/>
              </a:rPr>
              <a:t> offering.</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with new </a:t>
            </a:r>
            <a:r>
              <a:rPr lang="en-US" baseline="0" dirty="0" err="1" smtClean="0"/>
              <a:t>IaaS</a:t>
            </a:r>
            <a:r>
              <a:rPr lang="en-US" baseline="0" dirty="0" smtClean="0"/>
              <a:t> offerings that making it easier to bring this same level of trust and ease of use to the public cloud. </a:t>
            </a:r>
            <a:r>
              <a:rPr lang="en-US" sz="800" b="1" baseline="0" dirty="0" smtClean="0"/>
              <a:t>However, Microsoft Azure SQL Database extends SQL Server capabilities to the cloud by offering SQL Server as a relational database service.</a:t>
            </a:r>
            <a:endParaRPr lang="en-US" sz="800" dirty="0" smtClean="0">
              <a:effectLst/>
            </a:endParaRPr>
          </a:p>
          <a:p>
            <a:pPr rtl="0"/>
            <a:r>
              <a:rPr lang="en-US" sz="1000" b="1" dirty="0" smtClean="0">
                <a:effectLst/>
                <a:latin typeface="Segoe UI" panose="020B0502040204020203" pitchFamily="34" charset="0"/>
              </a:rPr>
              <a:t>Speaking Points:</a:t>
            </a:r>
            <a:endParaRPr lang="en-US" sz="1000"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provides SQL Server as a relational service.</a:t>
            </a:r>
            <a:endParaRPr lang="en-US" dirty="0" smtClean="0">
              <a:effectLst/>
            </a:endParaRPr>
          </a:p>
          <a:p>
            <a:pPr rtl="0"/>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a:p>
        </p:txBody>
      </p:sp>
    </p:spTree>
    <p:extLst>
      <p:ext uri="{BB962C8B-B14F-4D97-AF65-F5344CB8AC3E}">
        <p14:creationId xmlns:p14="http://schemas.microsoft.com/office/powerpoint/2010/main" val="4283210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629984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data</a:t>
            </a:r>
            <a:r>
              <a:rPr lang="en-US" baseline="0" dirty="0" smtClean="0">
                <a:effectLst/>
              </a:rPr>
              <a:t> types ARE supported, SQLCLR is not yet supported.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7866491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Point</a:t>
            </a:r>
            <a:r>
              <a:rPr lang="en-US" baseline="0" dirty="0" smtClean="0">
                <a:effectLst/>
                <a:latin typeface="Segoe UI" panose="020B0502040204020203" pitchFamily="34" charset="0"/>
              </a:rPr>
              <a:t> out that 1) The same great technologies that developers use today on-premises works with SQL Database 2) high-level differences between on-premises and SQL Database 3) SQL Database features currently unsupported</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Creating,</a:t>
            </a:r>
            <a:r>
              <a:rPr lang="en-US" baseline="0" dirty="0" smtClean="0">
                <a:effectLst/>
                <a:latin typeface="Segoe UI" panose="020B0502040204020203" pitchFamily="34" charset="0"/>
              </a:rPr>
              <a:t> managing, and deploying a database in Microsoft Azure SQL Database isn’t difficult. The key is understanding the features that are supported and how SQL Database compares to on-premises SQL Server and the technologies that can be used with SQL Database.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baseline="0" dirty="0" smtClean="0">
                <a:effectLst/>
                <a:latin typeface="Segoe UI" panose="020B0502040204020203" pitchFamily="34" charset="0"/>
              </a:rPr>
              <a:t>The same great technologies that developers use today on-premises works with SQL Database, including developer languages, Frameworks, and Tools. </a:t>
            </a:r>
            <a:r>
              <a:rPr lang="en-US" b="1" baseline="0" dirty="0" smtClean="0">
                <a:effectLst/>
                <a:latin typeface="Segoe UI" panose="020B0502040204020203" pitchFamily="34" charset="0"/>
              </a:rPr>
              <a:t>Nothing new to learn!</a:t>
            </a:r>
            <a:endParaRPr lang="en-US" b="1" dirty="0" smtClean="0">
              <a:effectLst/>
            </a:endParaRPr>
          </a:p>
          <a:p>
            <a:pPr rtl="0"/>
            <a:r>
              <a:rPr lang="en-US" dirty="0" smtClean="0">
                <a:effectLst/>
                <a:latin typeface="Segoe UI" panose="020B0502040204020203" pitchFamily="34" charset="0"/>
              </a:rPr>
              <a:t>SQL Server Comparison</a:t>
            </a:r>
            <a:r>
              <a:rPr lang="en-US" baseline="0" dirty="0" smtClean="0">
                <a:effectLst/>
                <a:latin typeface="Segoe UI" panose="020B0502040204020203" pitchFamily="34" charset="0"/>
              </a:rPr>
              <a:t> -&gt; highlight the </a:t>
            </a:r>
            <a:r>
              <a:rPr lang="en-US" b="1" baseline="0" dirty="0" smtClean="0">
                <a:effectLst/>
                <a:latin typeface="Segoe UI" panose="020B0502040204020203" pitchFamily="34" charset="0"/>
              </a:rPr>
              <a:t>physical vs. logical</a:t>
            </a:r>
            <a:r>
              <a:rPr lang="en-US" baseline="0" dirty="0" smtClean="0">
                <a:effectLst/>
                <a:latin typeface="Segoe UI" panose="020B0502040204020203" pitchFamily="34" charset="0"/>
              </a:rPr>
              <a:t> administration. Developers and DBAs can now focus on things they love to do and not worry about the physical aspect.</a:t>
            </a:r>
          </a:p>
          <a:p>
            <a:pPr rtl="0"/>
            <a:r>
              <a:rPr lang="en-US" baseline="0" dirty="0" smtClean="0">
                <a:effectLst/>
                <a:latin typeface="Segoe UI" panose="020B0502040204020203" pitchFamily="34" charset="0"/>
              </a:rPr>
              <a:t>Features unsupported by SQL Database -&gt; Many of the unsupported features are hardware based and thus don’t need to be in SQL Database. Other features, such as encryption, are server-based and become a challenge in solving in a shared-environment.</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rPr>
              <a:t>CLR is now</a:t>
            </a:r>
            <a:r>
              <a:rPr lang="en-US" baseline="0" dirty="0" smtClean="0">
                <a:effectLst/>
              </a:rPr>
              <a:t> supported: http://azure.microsoft.com/blog/2014/12/11/preview-available-for-next-generation-of-azure-sql-database/ </a:t>
            </a: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Backup/Restore: PIT Coming;</a:t>
            </a:r>
            <a:r>
              <a:rPr lang="en-US" baseline="0" dirty="0" smtClean="0"/>
              <a:t> Import/Export can be used for backup to BLOB storage. Third-party backup products available via </a:t>
            </a:r>
            <a:r>
              <a:rPr lang="en-US" baseline="0" dirty="0" err="1" smtClean="0"/>
              <a:t>RedGate</a:t>
            </a:r>
            <a:r>
              <a:rPr lang="en-US" baseline="0" dirty="0" smtClean="0"/>
              <a:t> and </a:t>
            </a:r>
            <a:r>
              <a:rPr lang="en-US" baseline="0" dirty="0" err="1" smtClean="0"/>
              <a:t>Enzo</a:t>
            </a:r>
            <a:r>
              <a:rPr lang="en-US" baseline="0" dirty="0" smtClean="0"/>
              <a:t>.</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Data can be stored encrypted but the encryption must be done at the application level. </a:t>
            </a:r>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Native encryption is being looked at.</a:t>
            </a:r>
          </a:p>
          <a:p>
            <a:pPr marL="0" marR="0" indent="0" algn="l" defTabSz="914363" rtl="0" eaLnBrk="1" fontAlgn="auto" latinLnBrk="0" hangingPunct="1">
              <a:lnSpc>
                <a:spcPct val="90000"/>
              </a:lnSpc>
              <a:spcBef>
                <a:spcPts val="0"/>
              </a:spcBef>
              <a:spcAft>
                <a:spcPts val="333"/>
              </a:spcAft>
              <a:buClrTx/>
              <a:buSzTx/>
              <a:buFontTx/>
              <a:buNone/>
              <a:tabLst/>
              <a:defRPr/>
            </a:pPr>
            <a:r>
              <a:rPr lang="en-US" b="1" baseline="0" dirty="0" smtClean="0"/>
              <a:t>**Linked Servers and Distributed Queries are now supported, </a:t>
            </a:r>
            <a:r>
              <a:rPr lang="en-US" b="0" baseline="0" dirty="0" smtClean="0"/>
              <a:t>linking a SQL Database instance from an on-premises server. Linking two SQL Database instances is NOT supported.</a:t>
            </a:r>
            <a:endParaRPr lang="en-US" b="1"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3293056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Highlight</a:t>
            </a:r>
            <a:r>
              <a:rPr lang="en-US" baseline="0" dirty="0" smtClean="0">
                <a:effectLst/>
                <a:latin typeface="Segoe UI" panose="020B0502040204020203" pitchFamily="34" charset="0"/>
              </a:rPr>
              <a:t> the set of tools </a:t>
            </a:r>
            <a:r>
              <a:rPr lang="en-US" sz="900" baseline="0" dirty="0" smtClean="0"/>
              <a:t>for developers when interacting with Microsoft Azure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Transition statement(s) to setup the slide</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SQL</a:t>
            </a:r>
            <a:r>
              <a:rPr lang="en-US" baseline="0" dirty="0" smtClean="0">
                <a:effectLst/>
                <a:latin typeface="Segoe UI" panose="020B0502040204020203" pitchFamily="34" charset="0"/>
              </a:rPr>
              <a:t> Database Management Portal -&gt; Cross Browser, Unified Management Experience</a:t>
            </a:r>
            <a:endParaRPr lang="en-US" dirty="0" smtClean="0">
              <a:effectLst/>
            </a:endParaRPr>
          </a:p>
          <a:p>
            <a:pPr rtl="0"/>
            <a:r>
              <a:rPr lang="en-US" dirty="0" smtClean="0">
                <a:effectLst/>
                <a:latin typeface="Segoe UI" panose="020B0502040204020203" pitchFamily="34" charset="0"/>
              </a:rPr>
              <a:t>SQL Server Data Tools -&gt; Integrated Database</a:t>
            </a:r>
            <a:r>
              <a:rPr lang="en-US" baseline="0" dirty="0" smtClean="0">
                <a:effectLst/>
                <a:latin typeface="Segoe UI" panose="020B0502040204020203" pitchFamily="34" charset="0"/>
              </a:rPr>
              <a:t> Design Environment, Table Designer, Debugging, T-SQL Editor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marL="167970" indent="-167970">
              <a:buFont typeface="Arial" pitchFamily="34" charset="0"/>
              <a:buChar char="•"/>
            </a:pPr>
            <a:r>
              <a:rPr lang="en-US" sz="900" dirty="0" smtClean="0"/>
              <a:t>IntelliSense in T-SQL Editor</a:t>
            </a:r>
          </a:p>
          <a:p>
            <a:pPr marL="167970" indent="-167970">
              <a:buFont typeface="Arial" pitchFamily="34" charset="0"/>
              <a:buChar char="•"/>
            </a:pPr>
            <a:r>
              <a:rPr lang="en-US" sz="900" spc="-51" dirty="0" smtClean="0">
                <a:solidFill>
                  <a:schemeClr val="tx1"/>
                </a:solidFill>
              </a:rPr>
              <a:t>SQL Server Data Tools</a:t>
            </a:r>
            <a:endParaRPr lang="en-US" sz="900" dirty="0" smtClean="0"/>
          </a:p>
          <a:p>
            <a:pPr marL="167970" indent="-167970">
              <a:buFont typeface="Arial" pitchFamily="34" charset="0"/>
              <a:buChar char="•"/>
            </a:pPr>
            <a:r>
              <a:rPr lang="en-US" sz="900" dirty="0" smtClean="0"/>
              <a:t>Strive to make it consistent as possible</a:t>
            </a:r>
          </a:p>
          <a:p>
            <a:pPr marL="167970" indent="-167970">
              <a:buFont typeface="Arial" pitchFamily="34" charset="0"/>
              <a:buChar char="•"/>
            </a:pPr>
            <a:r>
              <a:rPr lang="en-US" sz="900" dirty="0" smtClean="0"/>
              <a:t>Intersection with the cloud</a:t>
            </a:r>
          </a:p>
          <a:p>
            <a:pPr marL="167970" indent="-167970">
              <a:buFont typeface="Arial" pitchFamily="34" charset="0"/>
              <a:buChar char="•"/>
            </a:pPr>
            <a:r>
              <a:rPr lang="en-US" sz="900" dirty="0" smtClean="0"/>
              <a:t>Bridging you to the new cloud world</a:t>
            </a:r>
          </a:p>
          <a:p>
            <a:pPr marL="167970" indent="-167970">
              <a:buFont typeface="Arial" pitchFamily="34" charset="0"/>
              <a:buChar char="•"/>
            </a:pPr>
            <a:r>
              <a:rPr lang="en-US" sz="900" dirty="0" smtClean="0"/>
              <a:t>Consistency to the new</a:t>
            </a:r>
            <a:r>
              <a:rPr lang="en-US" sz="900" baseline="0" dirty="0" smtClean="0"/>
              <a:t> developer experience</a:t>
            </a:r>
          </a:p>
          <a:p>
            <a:pPr marL="167970" indent="-167970">
              <a:buFont typeface="Arial" pitchFamily="34" charset="0"/>
              <a:buChar char="•"/>
            </a:pPr>
            <a:r>
              <a:rPr lang="en-US" sz="900" baseline="0" dirty="0" smtClean="0"/>
              <a:t>Consistency with the new cloud model</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16432918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SQL Server in a Microsoft Azure Virtual Machine!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8354851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37122567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Full-Text Search </a:t>
            </a:r>
            <a:r>
              <a:rPr lang="en-US" smtClean="0"/>
              <a:t>now supported</a:t>
            </a:r>
            <a:r>
              <a:rPr lang="en-US" baseline="0" smtClean="0"/>
              <a:t> https://msdn.microsoft.com/library/ms142571.aspx</a:t>
            </a:r>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1371646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Demo 4)</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519681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the new Microsoft Azure DocumentDB Service!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1529090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 </a:t>
            </a:r>
            <a:r>
              <a:rPr lang="en-US" dirty="0" err="1" smtClean="0"/>
              <a:t>dbs</a:t>
            </a:r>
            <a:r>
              <a:rPr lang="en-US" dirty="0" smtClean="0"/>
              <a:t> are a type of </a:t>
            </a:r>
            <a:r>
              <a:rPr lang="en-US" dirty="0" err="1" smtClean="0"/>
              <a:t>db</a:t>
            </a:r>
            <a:r>
              <a:rPr lang="en-US" baseline="0" dirty="0" smtClean="0"/>
              <a:t> that is very good at reading JSON documents. Including </a:t>
            </a:r>
            <a:r>
              <a:rPr lang="en-US" baseline="0" dirty="0" err="1" smtClean="0"/>
              <a:t>hirarcy</a:t>
            </a:r>
            <a:r>
              <a:rPr lang="en-US" baseline="0" dirty="0" smtClean="0"/>
              <a:t> with arrays, etc..</a:t>
            </a:r>
          </a:p>
          <a:p>
            <a:endParaRPr lang="en-US" baseline="0" dirty="0" smtClean="0"/>
          </a:p>
          <a:p>
            <a:r>
              <a:rPr lang="en-US" baseline="0" dirty="0" smtClean="0"/>
              <a:t>Doc </a:t>
            </a:r>
            <a:r>
              <a:rPr lang="en-US" baseline="0" dirty="0" err="1" smtClean="0"/>
              <a:t>Dbs</a:t>
            </a:r>
            <a:r>
              <a:rPr lang="en-US" baseline="0" dirty="0" smtClean="0"/>
              <a:t> – don’t do joins, </a:t>
            </a:r>
            <a:r>
              <a:rPr lang="en-US" baseline="0" dirty="0" err="1" smtClean="0"/>
              <a:t>etc</a:t>
            </a:r>
            <a:r>
              <a:rPr lang="en-US" baseline="0" dirty="0" smtClean="0"/>
              <a:t> on the fly.. Just persists a specific type of a record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861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6</a:t>
            </a:fld>
            <a:endParaRPr lang="en-US" dirty="0"/>
          </a:p>
        </p:txBody>
      </p:sp>
    </p:spTree>
    <p:extLst>
      <p:ext uri="{BB962C8B-B14F-4D97-AF65-F5344CB8AC3E}">
        <p14:creationId xmlns:p14="http://schemas.microsoft.com/office/powerpoint/2010/main" val="18286494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put in a Doc DB – it will work,</a:t>
            </a:r>
            <a:r>
              <a:rPr lang="en-US" baseline="0" dirty="0" smtClean="0"/>
              <a:t> search, query etc.. But it is not suited – it will be better in Azure Search, etc.</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20070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you can attach</a:t>
            </a:r>
            <a:r>
              <a:rPr lang="en-US" baseline="0" dirty="0" smtClean="0"/>
              <a:t> the metadata of these docs and then add this excel doc itself into blob or something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latin typeface="Segoe UI" pitchFamily="34" charset="0"/>
              </a:rPr>
              <a:t>Build 2015</a:t>
            </a:r>
            <a:endParaRPr kumimoji="0" lang="en-US" sz="1800" b="0" i="0" u="none" strike="noStrike" kern="0" cap="none" spc="0" normalizeH="0" baseline="0" noProof="0" dirty="0">
              <a:ln>
                <a:noFill/>
              </a:ln>
              <a:solidFill>
                <a:sysClr val="windowText" lastClr="000000"/>
              </a:solidFill>
              <a:effectLst/>
              <a:uLnTx/>
              <a:uFillTx/>
              <a:latin typeface="Segoe UI" pitchFamily="34" charset="0"/>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9306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7850827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75166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6449302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0463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BEF7A34-06B2-4D5D-AD9D-2BB89658D3B3}"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24945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402089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5)</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2928174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Time for the </a:t>
            </a:r>
            <a:r>
              <a:rPr lang="sv-SE" baseline="0" dirty="0" smtClean="0"/>
              <a:t>Microsoft Azure Search as a Service offering!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121568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that</a:t>
            </a:r>
            <a:r>
              <a:rPr lang="en-US" baseline="0" dirty="0" smtClean="0">
                <a:effectLst/>
                <a:latin typeface="Segoe UI" panose="020B0502040204020203" pitchFamily="34" charset="0"/>
              </a:rPr>
              <a:t> while there are physical SQL Server boxes behind the scenes, when connecting to SQL Database, you are not connecting to a physical server, but to a TDS endpoint.</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The key to understanding SQL Database</a:t>
            </a:r>
            <a:r>
              <a:rPr lang="en-US" baseline="0" dirty="0" smtClean="0">
                <a:effectLst/>
                <a:latin typeface="Segoe UI" panose="020B0502040204020203" pitchFamily="34" charset="0"/>
              </a:rPr>
              <a:t> is understanding while SQL Database is SQL Server, we do not interact with them in the same physical manner.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In an on-premises</a:t>
            </a:r>
            <a:r>
              <a:rPr lang="en-US" baseline="0" dirty="0" smtClean="0">
                <a:effectLst/>
                <a:latin typeface="Segoe UI" panose="020B0502040204020203" pitchFamily="34" charset="0"/>
              </a:rPr>
              <a:t> environment, we typically have physical access to the actual </a:t>
            </a:r>
            <a:r>
              <a:rPr lang="en-US" dirty="0" smtClean="0">
                <a:effectLst/>
                <a:latin typeface="Segoe UI" panose="020B0502040204020203" pitchFamily="34" charset="0"/>
              </a:rPr>
              <a:t>SQL Server </a:t>
            </a:r>
            <a:r>
              <a:rPr lang="en-US" dirty="0" err="1" smtClean="0">
                <a:effectLst/>
                <a:latin typeface="Segoe UI" panose="020B0502040204020203" pitchFamily="34" charset="0"/>
              </a:rPr>
              <a:t>server</a:t>
            </a:r>
            <a:r>
              <a:rPr lang="en-US" dirty="0" smtClean="0">
                <a:effectLst/>
                <a:latin typeface="Segoe UI" panose="020B0502040204020203" pitchFamily="34" charset="0"/>
              </a:rPr>
              <a:t>.</a:t>
            </a:r>
            <a:endParaRPr lang="en-US" dirty="0" smtClean="0">
              <a:effectLst/>
            </a:endParaRPr>
          </a:p>
          <a:p>
            <a:pPr rtl="0"/>
            <a:r>
              <a:rPr lang="en-US" dirty="0" smtClean="0">
                <a:effectLst/>
                <a:latin typeface="Segoe UI" panose="020B0502040204020203" pitchFamily="34" charset="0"/>
              </a:rPr>
              <a:t>In</a:t>
            </a:r>
            <a:r>
              <a:rPr lang="en-US" baseline="0" dirty="0" smtClean="0">
                <a:effectLst/>
                <a:latin typeface="Segoe UI" panose="020B0502040204020203" pitchFamily="34" charset="0"/>
              </a:rPr>
              <a:t> Microsoft Azure, we do not have physical access to the actual server.</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It is</a:t>
            </a:r>
            <a:r>
              <a:rPr lang="en-US" baseline="0" dirty="0" smtClean="0">
                <a:effectLst/>
                <a:latin typeface="Segoe UI" panose="020B0502040204020203" pitchFamily="34" charset="0"/>
              </a:rPr>
              <a:t> important that the attendee understands that it IS INDEED SQL Server at the platform layer. There are physical boxes running SQL Server 2012 Enterprise Edition. However, due to the nature of the Azure environment to provide the high-availability and scalability necessary, access to the physical boxes is currently not supported.</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4183005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Azure Search is a fully managed search solution that allows developers to enable search experiences in applications.</a:t>
            </a:r>
          </a:p>
        </p:txBody>
      </p:sp>
      <p:sp>
        <p:nvSpPr>
          <p:cNvPr id="4" name="Slide Number Placeholder 3"/>
          <p:cNvSpPr>
            <a:spLocks noGrp="1"/>
          </p:cNvSpPr>
          <p:nvPr>
            <p:ph type="sldNum" sz="quarter" idx="10"/>
          </p:nvPr>
        </p:nvSpPr>
        <p:spPr/>
        <p:txBody>
          <a:bodyPr/>
          <a:lstStyle/>
          <a:p>
            <a:fld id="{ADA9749E-FBCD-4239-AFBA-6C4AFE6C59B7}" type="slidenum">
              <a:rPr lang="en-US" smtClean="0"/>
              <a:pPr/>
              <a:t>67</a:t>
            </a:fld>
            <a:endParaRPr lang="en-US"/>
          </a:p>
        </p:txBody>
      </p:sp>
    </p:spTree>
    <p:extLst>
      <p:ext uri="{BB962C8B-B14F-4D97-AF65-F5344CB8AC3E}">
        <p14:creationId xmlns:p14="http://schemas.microsoft.com/office/powerpoint/2010/main" val="1108459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smtClean="0">
              <a:effectLst/>
            </a:endParaRPr>
          </a:p>
        </p:txBody>
      </p:sp>
      <p:sp>
        <p:nvSpPr>
          <p:cNvPr id="4" name="Slide Number Placeholder 3"/>
          <p:cNvSpPr>
            <a:spLocks noGrp="1"/>
          </p:cNvSpPr>
          <p:nvPr>
            <p:ph type="sldNum" sz="quarter" idx="10"/>
          </p:nvPr>
        </p:nvSpPr>
        <p:spPr/>
        <p:txBody>
          <a:bodyPr/>
          <a:lstStyle/>
          <a:p>
            <a:fld id="{ADA9749E-FBCD-4239-AFBA-6C4AFE6C59B7}" type="slidenum">
              <a:rPr lang="en-US" smtClean="0"/>
              <a:pPr/>
              <a:t>68</a:t>
            </a:fld>
            <a:endParaRPr lang="en-US"/>
          </a:p>
        </p:txBody>
      </p:sp>
    </p:spTree>
    <p:extLst>
      <p:ext uri="{BB962C8B-B14F-4D97-AF65-F5344CB8AC3E}">
        <p14:creationId xmlns:p14="http://schemas.microsoft.com/office/powerpoint/2010/main" val="2242299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In the Azure Portal</a:t>
            </a:r>
            <a:r>
              <a:rPr lang="sv-SE" baseline="0" dirty="0" smtClean="0"/>
              <a:t> </a:t>
            </a:r>
            <a:r>
              <a:rPr lang="sv-SE" baseline="0" dirty="0" err="1" smtClean="0"/>
              <a:t>choose</a:t>
            </a:r>
            <a:r>
              <a:rPr lang="sv-SE" baseline="0" dirty="0" smtClean="0"/>
              <a:t> ”new +” -&gt; ”</a:t>
            </a:r>
            <a:r>
              <a:rPr lang="sv-SE" baseline="0" dirty="0" err="1" smtClean="0"/>
              <a:t>Search</a:t>
            </a:r>
            <a:r>
              <a:rPr lang="sv-SE" baseline="0" dirty="0" smtClean="0"/>
              <a:t>”.</a:t>
            </a:r>
          </a:p>
          <a:p>
            <a:r>
              <a:rPr lang="sv-SE" dirty="0" err="1" smtClean="0"/>
              <a:t>Pricing</a:t>
            </a:r>
            <a:r>
              <a:rPr lang="sv-SE" baseline="0" dirty="0" smtClean="0"/>
              <a:t> </a:t>
            </a:r>
            <a:r>
              <a:rPr lang="sv-SE" baseline="0" dirty="0" err="1" smtClean="0"/>
              <a:t>tier</a:t>
            </a:r>
            <a:r>
              <a:rPr lang="sv-SE" baseline="0" dirty="0" smtClean="0"/>
              <a:t> is </a:t>
            </a:r>
            <a:r>
              <a:rPr lang="sv-SE" baseline="0" dirty="0" err="1" smtClean="0"/>
              <a:t>either</a:t>
            </a:r>
            <a:r>
              <a:rPr lang="sv-SE" baseline="0" dirty="0" smtClean="0"/>
              <a:t> Standard or </a:t>
            </a:r>
            <a:r>
              <a:rPr lang="sv-SE" baseline="0" dirty="0" err="1" smtClean="0"/>
              <a:t>Free</a:t>
            </a:r>
            <a:r>
              <a:rPr lang="sv-SE" baseline="0" dirty="0" smtClean="0"/>
              <a:t> </a:t>
            </a:r>
            <a:r>
              <a:rPr lang="sv-SE" baseline="0" dirty="0" err="1" smtClean="0"/>
              <a:t>where</a:t>
            </a:r>
            <a:r>
              <a:rPr lang="sv-SE" baseline="0" dirty="0" smtClean="0"/>
              <a:t> the </a:t>
            </a:r>
            <a:r>
              <a:rPr lang="sv-SE" baseline="0" dirty="0" err="1" smtClean="0"/>
              <a:t>latter</a:t>
            </a:r>
            <a:r>
              <a:rPr lang="sv-SE" baseline="0" dirty="0" smtClean="0"/>
              <a:t> </a:t>
            </a:r>
            <a:r>
              <a:rPr lang="sv-SE" baseline="0" dirty="0" err="1" smtClean="0"/>
              <a:t>naturally</a:t>
            </a:r>
            <a:r>
              <a:rPr lang="sv-SE" baseline="0" dirty="0" smtClean="0"/>
              <a:t> is </a:t>
            </a:r>
            <a:r>
              <a:rPr lang="sv-SE" baseline="0" dirty="0" err="1" smtClean="0"/>
              <a:t>useful</a:t>
            </a:r>
            <a:r>
              <a:rPr lang="sv-SE" baseline="0" dirty="0" smtClean="0"/>
              <a:t> for </a:t>
            </a:r>
            <a:r>
              <a:rPr lang="sv-SE" baseline="0" dirty="0" err="1" smtClean="0"/>
              <a:t>functional</a:t>
            </a:r>
            <a:r>
              <a:rPr lang="sv-SE" baseline="0" dirty="0" smtClean="0"/>
              <a:t> </a:t>
            </a:r>
            <a:r>
              <a:rPr lang="sv-SE" baseline="0" dirty="0" err="1" smtClean="0"/>
              <a:t>development</a:t>
            </a:r>
            <a:r>
              <a:rPr lang="sv-SE" baseline="0" dirty="0" smtClean="0"/>
              <a:t> tests.</a:t>
            </a:r>
            <a:endParaRPr lang="sv-SE" dirty="0"/>
          </a:p>
        </p:txBody>
      </p:sp>
      <p:sp>
        <p:nvSpPr>
          <p:cNvPr id="4" name="Slide Number Placeholder 3"/>
          <p:cNvSpPr>
            <a:spLocks noGrp="1"/>
          </p:cNvSpPr>
          <p:nvPr>
            <p:ph type="sldNum" sz="quarter" idx="10"/>
          </p:nvPr>
        </p:nvSpPr>
        <p:spPr/>
        <p:txBody>
          <a:bodyPr/>
          <a:lstStyle/>
          <a:p>
            <a:fld id="{2C52CFDC-D2D5-4B9F-BA75-89F771E01AEB}" type="slidenum">
              <a:rPr lang="en-US" smtClean="0"/>
              <a:t>71</a:t>
            </a:fld>
            <a:endParaRPr lang="en-US"/>
          </a:p>
        </p:txBody>
      </p:sp>
    </p:spTree>
    <p:extLst>
      <p:ext uri="{BB962C8B-B14F-4D97-AF65-F5344CB8AC3E}">
        <p14:creationId xmlns:p14="http://schemas.microsoft.com/office/powerpoint/2010/main" val="1625597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Now let’s focus on </a:t>
            </a:r>
            <a:r>
              <a:rPr lang="sv-SE" baseline="0" dirty="0" smtClean="0"/>
              <a:t>Hadoop in Azure known as Microsoft Azure HDInsight!</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74</a:t>
            </a:fld>
            <a:endParaRPr lang="en-US"/>
          </a:p>
        </p:txBody>
      </p:sp>
    </p:spTree>
    <p:extLst>
      <p:ext uri="{BB962C8B-B14F-4D97-AF65-F5344CB8AC3E}">
        <p14:creationId xmlns:p14="http://schemas.microsoft.com/office/powerpoint/2010/main" val="7934420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65247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4589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3294841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1242518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42309624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275659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3581644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15728983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208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9087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smtClean="0">
                <a:solidFill>
                  <a:schemeClr val="tx1"/>
                </a:solidFill>
              </a:rPr>
              <a:t>Speaker notes:</a:t>
            </a:r>
          </a:p>
          <a:p>
            <a:pPr marL="0" indent="0" algn="l">
              <a:buFont typeface="Arial" panose="020B0604020202020204" pitchFamily="34" charset="0"/>
              <a:buNone/>
            </a:pPr>
            <a:endParaRPr lang="en-US" sz="1200" dirty="0" smtClean="0">
              <a:solidFill>
                <a:schemeClr val="tx1"/>
              </a:solidFill>
            </a:endParaRPr>
          </a:p>
          <a:p>
            <a:pPr marL="171450" indent="-171450" algn="l">
              <a:buFont typeface="Arial" panose="020B0604020202020204" pitchFamily="34" charset="0"/>
              <a:buChar char="•"/>
            </a:pPr>
            <a:r>
              <a:rPr lang="en-US" sz="1200" dirty="0" smtClean="0">
                <a:solidFill>
                  <a:schemeClr val="tx1"/>
                </a:solidFill>
              </a:rPr>
              <a:t>Fully managed relational data warehouse-as-a-service.</a:t>
            </a:r>
          </a:p>
          <a:p>
            <a:pPr marL="171450" indent="-171450" algn="l">
              <a:buFont typeface="Arial" panose="020B0604020202020204" pitchFamily="34" charset="0"/>
              <a:buChar char="•"/>
            </a:pPr>
            <a:r>
              <a:rPr lang="en-US" sz="1200" dirty="0" smtClean="0">
                <a:solidFill>
                  <a:schemeClr val="tx1"/>
                </a:solidFill>
              </a:rPr>
              <a:t>Industry’s first elastic cloud data warehouse with enterprise-grade capabilities</a:t>
            </a:r>
          </a:p>
          <a:p>
            <a:pPr marL="171450" indent="-171450" algn="l">
              <a:buFont typeface="Arial" panose="020B0604020202020204" pitchFamily="34" charset="0"/>
              <a:buChar char="•"/>
            </a:pPr>
            <a:r>
              <a:rPr lang="en-US" sz="1200" dirty="0" smtClean="0">
                <a:solidFill>
                  <a:schemeClr val="tx1"/>
                </a:solidFill>
              </a:rPr>
              <a:t>Support your smallest to largest data sets</a:t>
            </a:r>
          </a:p>
          <a:p>
            <a:pPr algn="l"/>
            <a:endParaRPr lang="en-US" sz="1200"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128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7785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9523581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23354143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dirty="0" smtClean="0">
                <a:solidFill>
                  <a:srgbClr val="666666"/>
                </a:solidFill>
                <a:effectLst/>
                <a:latin typeface="Segoe UI" panose="020B0502040204020203" pitchFamily="34" charset="0"/>
              </a:rPr>
              <a:t>Speaker notes:</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b="0" i="0" dirty="0" smtClean="0">
                <a:solidFill>
                  <a:srgbClr val="666666"/>
                </a:solidFill>
                <a:effectLst/>
                <a:latin typeface="Segoe UI" panose="020B0502040204020203" pitchFamily="34" charset="0"/>
              </a:rPr>
              <a:t>It’s as an enterprise wide repository of every type of data collected in a single place prior to any formal definition of requirements or schema. </a:t>
            </a:r>
          </a:p>
          <a:p>
            <a:pPr marL="171450" indent="-171450">
              <a:buFont typeface="Arial" panose="020B0604020202020204" pitchFamily="34" charset="0"/>
              <a:buChar char="•"/>
            </a:pPr>
            <a:endParaRPr lang="en-US" b="0" i="0" dirty="0" smtClean="0">
              <a:solidFill>
                <a:srgbClr val="666666"/>
              </a:solidFill>
              <a:effectLst/>
              <a:latin typeface="Segoe UI" panose="020B0502040204020203" pitchFamily="34" charset="0"/>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Data is be kept without discrimination regardless of its size, structure, or how fast it is ingested.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Organizations can then use Hadoop or advanced analytics to find patterns of the data.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 Azure Data Lake  can</a:t>
            </a:r>
            <a:r>
              <a:rPr lang="en-US" sz="1200" b="0" i="0" kern="1200" baseline="0" dirty="0" smtClean="0">
                <a:solidFill>
                  <a:schemeClr val="tx1"/>
                </a:solidFill>
                <a:effectLst/>
                <a:latin typeface="+mn-lt"/>
                <a:ea typeface="+mn-ea"/>
                <a:cs typeface="+mn-cs"/>
              </a:rPr>
              <a:t> be part of </a:t>
            </a:r>
            <a:r>
              <a:rPr lang="en-US" sz="1200" b="0" i="0" kern="1200" dirty="0" smtClean="0">
                <a:solidFill>
                  <a:schemeClr val="tx1"/>
                </a:solidFill>
                <a:effectLst/>
                <a:latin typeface="+mn-lt"/>
                <a:ea typeface="+mn-ea"/>
                <a:cs typeface="+mn-cs"/>
              </a:rPr>
              <a:t>your existing data platform</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by leveraging Azure Active Directory as well as providing data replication to ensure high durability and availability.</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19367046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smtClean="0">
                <a:solidFill>
                  <a:schemeClr val="tx1"/>
                </a:solidFill>
                <a:effectLst/>
                <a:latin typeface="+mn-lt"/>
                <a:ea typeface="+mn-ea"/>
                <a:cs typeface="+mn-cs"/>
              </a:rPr>
              <a:t>Speaker notes: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HDFS for the Cloud: The Azure Data Lake is a Hadoop File System compatible with HDFS enabling Microsoft offerings such as Azure </a:t>
            </a:r>
            <a:r>
              <a:rPr lang="en-US" sz="1200" b="0" i="0" kern="1200" dirty="0" err="1" smtClean="0">
                <a:solidFill>
                  <a:schemeClr val="tx1"/>
                </a:solidFill>
                <a:effectLst/>
                <a:latin typeface="+mn-lt"/>
                <a:ea typeface="+mn-ea"/>
                <a:cs typeface="+mn-cs"/>
              </a:rPr>
              <a:t>HDInsight</a:t>
            </a:r>
            <a:r>
              <a:rPr lang="en-US" sz="1200" b="0" i="0" kern="1200" dirty="0" smtClean="0">
                <a:solidFill>
                  <a:schemeClr val="tx1"/>
                </a:solidFill>
                <a:effectLst/>
                <a:latin typeface="+mn-lt"/>
                <a:ea typeface="+mn-ea"/>
                <a:cs typeface="+mn-cs"/>
              </a:rPr>
              <a:t>, Revolution-R Enterprise, industry Hadoop distributions like Hortonworks and Cloudera all to connect to it.</a:t>
            </a:r>
          </a:p>
          <a:p>
            <a:pPr marL="171450" indent="-171450">
              <a:buFont typeface="Arial" panose="020B0604020202020204" pitchFamily="34" charset="0"/>
              <a:buChar char="•"/>
            </a:pPr>
            <a:endParaRPr lang="en-US" b="0"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Petabyte files, massive throughput: The goal of the data lake is to run Hadoop and advanced analytics on all your data to discover conclusions from the data itself. </a:t>
            </a:r>
          </a:p>
          <a:p>
            <a:pPr marL="171450" indent="-171450">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Curated data:  Azure</a:t>
            </a:r>
            <a:r>
              <a:rPr lang="en-US" sz="1200" b="0" i="0" kern="1200" baseline="0" dirty="0" smtClean="0">
                <a:solidFill>
                  <a:schemeClr val="tx1"/>
                </a:solidFill>
                <a:effectLst/>
                <a:latin typeface="+mn-lt"/>
                <a:ea typeface="+mn-ea"/>
                <a:cs typeface="+mn-cs"/>
              </a:rPr>
              <a:t> Data Lake</a:t>
            </a:r>
            <a:r>
              <a:rPr lang="en-US" sz="1200" b="0" i="0" kern="1200" dirty="0" smtClean="0">
                <a:solidFill>
                  <a:schemeClr val="tx1"/>
                </a:solidFill>
                <a:effectLst/>
                <a:latin typeface="+mn-lt"/>
                <a:ea typeface="+mn-ea"/>
                <a:cs typeface="+mn-cs"/>
              </a:rPr>
              <a:t> can also serve as a repository for lower cost data preparation prior to moving curated data into a data warehouse such</a:t>
            </a:r>
            <a:r>
              <a:rPr lang="en-US" sz="1200" b="0" i="0" kern="1200" baseline="0" dirty="0" smtClean="0">
                <a:solidFill>
                  <a:schemeClr val="tx1"/>
                </a:solidFill>
                <a:effectLst/>
                <a:latin typeface="+mn-lt"/>
                <a:ea typeface="+mn-ea"/>
                <a:cs typeface="+mn-cs"/>
              </a:rPr>
              <a:t> as Azure Data Warehouse.</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6560661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There are other SQL Solutions you can</a:t>
            </a:r>
            <a:r>
              <a:rPr lang="sv-SE" baseline="0" dirty="0" smtClean="0"/>
              <a:t> choose to run in Azure. Official support exists for MySQL and Oracle.</a:t>
            </a:r>
          </a:p>
          <a:p>
            <a:endParaRPr lang="sv-SE" baseline="0" dirty="0" smtClean="0"/>
          </a:p>
          <a:p>
            <a:r>
              <a:rPr lang="sv-SE" baseline="0" dirty="0" smtClean="0"/>
              <a:t>(Good place to show the portal and that you can provision Oracle and MySQL databases in Azure just as easily as you can provision the Microsoft SQL options.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90</a:t>
            </a:fld>
            <a:endParaRPr lang="en-US"/>
          </a:p>
        </p:txBody>
      </p:sp>
    </p:spTree>
    <p:extLst>
      <p:ext uri="{BB962C8B-B14F-4D97-AF65-F5344CB8AC3E}">
        <p14:creationId xmlns:p14="http://schemas.microsoft.com/office/powerpoint/2010/main" val="239996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smtClean="0">
                <a:effectLst/>
                <a:latin typeface="Segoe UI" panose="020B0502040204020203" pitchFamily="34" charset="0"/>
              </a:rPr>
              <a:t>Slide Objectives:</a:t>
            </a:r>
            <a:endParaRPr lang="en-US" dirty="0" smtClean="0">
              <a:effectLst/>
            </a:endParaRPr>
          </a:p>
          <a:p>
            <a:pPr rtl="0"/>
            <a:r>
              <a:rPr lang="en-US" dirty="0" smtClean="0">
                <a:effectLst/>
                <a:latin typeface="Segoe UI" panose="020B0502040204020203" pitchFamily="34" charset="0"/>
              </a:rPr>
              <a:t>Understand the overall</a:t>
            </a:r>
            <a:r>
              <a:rPr lang="en-US" baseline="0" dirty="0" smtClean="0">
                <a:effectLst/>
                <a:latin typeface="Segoe UI" panose="020B0502040204020203" pitchFamily="34" charset="0"/>
              </a:rPr>
              <a:t> concepts and benefits of SQL Database</a:t>
            </a:r>
            <a:endParaRPr lang="en-US" dirty="0" smtClean="0">
              <a:effectLst/>
            </a:endParaRPr>
          </a:p>
          <a:p>
            <a:pPr rtl="0"/>
            <a:r>
              <a:rPr lang="en-US" b="1" dirty="0" smtClean="0">
                <a:effectLst/>
                <a:latin typeface="Segoe UI" panose="020B0502040204020203" pitchFamily="34" charset="0"/>
              </a:rPr>
              <a:t>Transition:</a:t>
            </a:r>
            <a:endParaRPr lang="en-US" dirty="0" smtClean="0">
              <a:effectLst/>
            </a:endParaRPr>
          </a:p>
          <a:p>
            <a:pPr rtl="0"/>
            <a:r>
              <a:rPr lang="en-US" dirty="0" smtClean="0">
                <a:effectLst/>
                <a:latin typeface="Segoe UI" panose="020B0502040204020203" pitchFamily="34" charset="0"/>
              </a:rPr>
              <a:t>Let’s clear up</a:t>
            </a:r>
            <a:r>
              <a:rPr lang="en-US" baseline="0" dirty="0" smtClean="0">
                <a:effectLst/>
                <a:latin typeface="Segoe UI" panose="020B0502040204020203" pitchFamily="34" charset="0"/>
              </a:rPr>
              <a:t> any confusion and look at the basics of what SQL Database really is and some of its benefits. </a:t>
            </a:r>
            <a:endParaRPr lang="en-US" dirty="0" smtClean="0">
              <a:effectLst/>
            </a:endParaRPr>
          </a:p>
          <a:p>
            <a:pPr rtl="0"/>
            <a:r>
              <a:rPr lang="en-US" b="1" dirty="0" smtClean="0">
                <a:effectLst/>
                <a:latin typeface="Segoe UI" panose="020B0502040204020203" pitchFamily="34" charset="0"/>
              </a:rPr>
              <a:t>Speaking Points:</a:t>
            </a:r>
            <a:endParaRPr lang="en-US" dirty="0" smtClean="0">
              <a:effectLst/>
            </a:endParaRPr>
          </a:p>
          <a:p>
            <a:pPr rtl="0"/>
            <a:r>
              <a:rPr lang="en-US" dirty="0" smtClean="0">
                <a:effectLst/>
                <a:latin typeface="Segoe UI" panose="020B0502040204020203" pitchFamily="34" charset="0"/>
              </a:rPr>
              <a:t>The same great SQL Server database technology that you know, love, and use on-premises provided</a:t>
            </a:r>
            <a:r>
              <a:rPr lang="en-US" baseline="0" dirty="0" smtClean="0">
                <a:effectLst/>
                <a:latin typeface="Segoe UI" panose="020B0502040204020203" pitchFamily="34" charset="0"/>
              </a:rPr>
              <a:t> as a service</a:t>
            </a:r>
            <a:endParaRPr lang="en-US" dirty="0" smtClean="0">
              <a:effectLst/>
            </a:endParaRPr>
          </a:p>
          <a:p>
            <a:pPr rtl="0"/>
            <a:r>
              <a:rPr lang="en-US" dirty="0" smtClean="0">
                <a:effectLst/>
                <a:latin typeface="Segoe UI" panose="020B0502040204020203" pitchFamily="34" charset="0"/>
              </a:rPr>
              <a:t>Enterprise-ready</a:t>
            </a:r>
            <a:r>
              <a:rPr lang="en-US" baseline="0" dirty="0" smtClean="0">
                <a:effectLst/>
                <a:latin typeface="Segoe UI" panose="020B0502040204020203" pitchFamily="34" charset="0"/>
              </a:rPr>
              <a:t> </a:t>
            </a:r>
          </a:p>
          <a:p>
            <a:pPr rtl="0"/>
            <a:r>
              <a:rPr lang="en-US" baseline="0" dirty="0" smtClean="0">
                <a:effectLst/>
                <a:latin typeface="Segoe UI" panose="020B0502040204020203" pitchFamily="34" charset="0"/>
              </a:rPr>
              <a:t>Automatic support for High-Availability</a:t>
            </a:r>
          </a:p>
          <a:p>
            <a:pPr rtl="0"/>
            <a:r>
              <a:rPr lang="en-US" baseline="0" dirty="0" smtClean="0">
                <a:effectLst/>
                <a:latin typeface="Segoe UI" panose="020B0502040204020203" pitchFamily="34" charset="0"/>
              </a:rPr>
              <a:t>Designed to scale on-demand to provide the same great elasticity</a:t>
            </a:r>
            <a:endParaRPr lang="en-US" dirty="0" smtClean="0">
              <a:effectLst/>
            </a:endParaRPr>
          </a:p>
          <a:p>
            <a:pPr rtl="0"/>
            <a:r>
              <a:rPr lang="en-US" b="1" dirty="0" smtClean="0">
                <a:effectLst/>
                <a:latin typeface="Segoe UI" panose="020B0502040204020203" pitchFamily="34" charset="0"/>
              </a:rPr>
              <a:t>Notes:</a:t>
            </a:r>
            <a:endParaRPr lang="en-US" dirty="0" smtClean="0">
              <a:effectLst/>
            </a:endParaRPr>
          </a:p>
          <a:p>
            <a:pPr rtl="0"/>
            <a:r>
              <a:rPr lang="en-US" dirty="0" smtClean="0">
                <a:effectLst/>
                <a:latin typeface="Segoe UI" panose="020B0502040204020203" pitchFamily="34" charset="0"/>
              </a:rPr>
              <a:t>High-availability – 3 copies of the database free for the cost of the one database. Always</a:t>
            </a:r>
            <a:r>
              <a:rPr lang="en-US" baseline="0" dirty="0" smtClean="0">
                <a:effectLst/>
                <a:latin typeface="Segoe UI" panose="020B0502040204020203" pitchFamily="34" charset="0"/>
              </a:rPr>
              <a:t> in sync. The cost to do this on-premises isn’t cheap. This is </a:t>
            </a:r>
            <a:r>
              <a:rPr lang="en-US" b="1" baseline="0" dirty="0" smtClean="0">
                <a:effectLst/>
                <a:latin typeface="Segoe UI" panose="020B0502040204020203" pitchFamily="34" charset="0"/>
              </a:rPr>
              <a:t>FREE</a:t>
            </a:r>
            <a:r>
              <a:rPr lang="en-US" baseline="0" dirty="0" smtClean="0">
                <a:effectLst/>
                <a:latin typeface="Segoe UI" panose="020B0502040204020203" pitchFamily="34" charset="0"/>
              </a:rPr>
              <a:t> in SQL Database.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4799014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As </a:t>
            </a:r>
            <a:r>
              <a:rPr lang="sv-SE" dirty="0" err="1" smtClean="0"/>
              <a:t>you</a:t>
            </a:r>
            <a:r>
              <a:rPr lang="sv-SE" dirty="0" smtClean="0"/>
              <a:t> </a:t>
            </a:r>
            <a:r>
              <a:rPr lang="sv-SE" dirty="0" err="1" smtClean="0"/>
              <a:t>can</a:t>
            </a:r>
            <a:r>
              <a:rPr lang="sv-SE" dirty="0" smtClean="0"/>
              <a:t> </a:t>
            </a:r>
            <a:r>
              <a:rPr lang="sv-SE" dirty="0" err="1" smtClean="0"/>
              <a:t>see</a:t>
            </a:r>
            <a:r>
              <a:rPr lang="sv-SE" dirty="0" smtClean="0"/>
              <a:t> </a:t>
            </a:r>
            <a:r>
              <a:rPr lang="sv-SE" dirty="0" err="1" smtClean="0"/>
              <a:t>there</a:t>
            </a:r>
            <a:r>
              <a:rPr lang="sv-SE" dirty="0" smtClean="0"/>
              <a:t> </a:t>
            </a:r>
            <a:r>
              <a:rPr lang="sv-SE" dirty="0" err="1" smtClean="0"/>
              <a:t>are</a:t>
            </a:r>
            <a:r>
              <a:rPr lang="sv-SE" dirty="0" smtClean="0"/>
              <a:t> a </a:t>
            </a:r>
            <a:r>
              <a:rPr lang="sv-SE" dirty="0" err="1" smtClean="0"/>
              <a:t>lot</a:t>
            </a:r>
            <a:r>
              <a:rPr lang="sv-SE" dirty="0" smtClean="0"/>
              <a:t> of options</a:t>
            </a:r>
            <a:r>
              <a:rPr lang="sv-SE" baseline="0" dirty="0" smtClean="0"/>
              <a:t> in the Microsoft Azure </a:t>
            </a:r>
            <a:r>
              <a:rPr lang="sv-SE" baseline="0" dirty="0" err="1" smtClean="0"/>
              <a:t>DataPlatform</a:t>
            </a:r>
            <a:r>
              <a:rPr lang="sv-SE" baseline="0" dirty="0" smtClean="0"/>
              <a:t> </a:t>
            </a:r>
            <a:r>
              <a:rPr lang="sv-SE" baseline="0" dirty="0" err="1" smtClean="0"/>
              <a:t>offerings</a:t>
            </a:r>
            <a:r>
              <a:rPr lang="sv-SE" baseline="0" dirty="0" smtClean="0"/>
              <a:t>. It </a:t>
            </a:r>
            <a:r>
              <a:rPr lang="sv-SE" baseline="0" dirty="0" err="1" smtClean="0"/>
              <a:t>may</a:t>
            </a:r>
            <a:r>
              <a:rPr lang="sv-SE" baseline="0" dirty="0" smtClean="0"/>
              <a:t> be a </a:t>
            </a:r>
            <a:r>
              <a:rPr lang="sv-SE" baseline="0" dirty="0" err="1" smtClean="0"/>
              <a:t>challenge</a:t>
            </a:r>
            <a:r>
              <a:rPr lang="sv-SE" baseline="0" dirty="0" smtClean="0"/>
              <a:t> to </a:t>
            </a:r>
            <a:r>
              <a:rPr lang="sv-SE" baseline="0" dirty="0" err="1" smtClean="0"/>
              <a:t>identify</a:t>
            </a:r>
            <a:r>
              <a:rPr lang="sv-SE" baseline="0" dirty="0" smtClean="0"/>
              <a:t> the </a:t>
            </a:r>
            <a:r>
              <a:rPr lang="sv-SE" baseline="0" dirty="0" err="1" smtClean="0"/>
              <a:t>most</a:t>
            </a:r>
            <a:r>
              <a:rPr lang="sv-SE" baseline="0" dirty="0" smtClean="0"/>
              <a:t> </a:t>
            </a:r>
            <a:r>
              <a:rPr lang="sv-SE" baseline="0" dirty="0" err="1" smtClean="0"/>
              <a:t>suitable</a:t>
            </a:r>
            <a:r>
              <a:rPr lang="sv-SE" baseline="0" dirty="0" smtClean="0"/>
              <a:t> options in </a:t>
            </a:r>
            <a:r>
              <a:rPr lang="sv-SE" baseline="0" dirty="0" err="1" smtClean="0"/>
              <a:t>every</a:t>
            </a:r>
            <a:r>
              <a:rPr lang="sv-SE" baseline="0" dirty="0" smtClean="0"/>
              <a:t> </a:t>
            </a:r>
            <a:r>
              <a:rPr lang="sv-SE" baseline="0" dirty="0" err="1" smtClean="0"/>
              <a:t>case</a:t>
            </a:r>
            <a:r>
              <a:rPr lang="sv-SE" baseline="0" dirty="0" smtClean="0"/>
              <a:t> </a:t>
            </a:r>
            <a:r>
              <a:rPr lang="sv-SE" baseline="0" dirty="0" err="1" smtClean="0"/>
              <a:t>but</a:t>
            </a:r>
            <a:r>
              <a:rPr lang="sv-SE" baseline="0" dirty="0" smtClean="0"/>
              <a:t> </a:t>
            </a:r>
            <a:r>
              <a:rPr lang="sv-SE" baseline="0" dirty="0" err="1" smtClean="0"/>
              <a:t>we</a:t>
            </a:r>
            <a:r>
              <a:rPr lang="sv-SE" baseline="0" dirty="0" smtClean="0"/>
              <a:t> </a:t>
            </a:r>
            <a:r>
              <a:rPr lang="sv-SE" baseline="0" dirty="0" err="1" smtClean="0"/>
              <a:t>can</a:t>
            </a:r>
            <a:r>
              <a:rPr lang="sv-SE" baseline="0" dirty="0" smtClean="0"/>
              <a:t> rest </a:t>
            </a:r>
            <a:r>
              <a:rPr lang="sv-SE" baseline="0" dirty="0" err="1" smtClean="0"/>
              <a:t>assured</a:t>
            </a:r>
            <a:r>
              <a:rPr lang="sv-SE" baseline="0" dirty="0" smtClean="0"/>
              <a:t> </a:t>
            </a:r>
            <a:r>
              <a:rPr lang="sv-SE" baseline="0" dirty="0" err="1" smtClean="0"/>
              <a:t>that</a:t>
            </a:r>
            <a:r>
              <a:rPr lang="sv-SE" baseline="0" dirty="0" smtClean="0"/>
              <a:t> </a:t>
            </a:r>
            <a:r>
              <a:rPr lang="sv-SE" baseline="0" dirty="0" err="1" smtClean="0"/>
              <a:t>there</a:t>
            </a:r>
            <a:r>
              <a:rPr lang="sv-SE" baseline="0" dirty="0" smtClean="0"/>
              <a:t> </a:t>
            </a:r>
            <a:r>
              <a:rPr lang="sv-SE" baseline="0" dirty="0" err="1" smtClean="0"/>
              <a:t>will</a:t>
            </a:r>
            <a:r>
              <a:rPr lang="sv-SE" baseline="0" dirty="0" smtClean="0"/>
              <a:t> be a </a:t>
            </a:r>
            <a:r>
              <a:rPr lang="sv-SE" baseline="0" dirty="0" err="1" smtClean="0"/>
              <a:t>good</a:t>
            </a:r>
            <a:r>
              <a:rPr lang="sv-SE" baseline="0" dirty="0" smtClean="0"/>
              <a:t> option for </a:t>
            </a:r>
            <a:r>
              <a:rPr lang="sv-SE" baseline="0" dirty="0" err="1" smtClean="0"/>
              <a:t>almost</a:t>
            </a:r>
            <a:r>
              <a:rPr lang="sv-SE" baseline="0" dirty="0" smtClean="0"/>
              <a:t> </a:t>
            </a:r>
            <a:r>
              <a:rPr lang="sv-SE" baseline="0" dirty="0" err="1" smtClean="0"/>
              <a:t>any</a:t>
            </a:r>
            <a:r>
              <a:rPr lang="sv-SE" baseline="0" dirty="0" smtClean="0"/>
              <a:t> scenario!</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2428291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2:50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818608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slideMaster" Target="../slideMasters/slideMaster5.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51" Type="http://schemas.openxmlformats.org/officeDocument/2006/relationships/image" Target="../media/image64.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3" Type="http://schemas.openxmlformats.org/officeDocument/2006/relationships/image" Target="../media/image16.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1" Type="http://schemas.openxmlformats.org/officeDocument/2006/relationships/slideMaster" Target="../slideMasters/slideMaster8.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8" Type="http://schemas.openxmlformats.org/officeDocument/2006/relationships/image" Target="../media/image21.png"/><Relationship Id="rId51" Type="http://schemas.openxmlformats.org/officeDocument/2006/relationships/image" Target="../media/image64.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7"/>
            <a:ext cx="11655840" cy="2018835"/>
          </a:xfrm>
          <a:prstGeom prst="rect">
            <a:avLst/>
          </a:prstGeo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342761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7" y="2091587"/>
            <a:ext cx="7630213" cy="2052030"/>
          </a:xfrm>
          <a:prstGeom prst="rect">
            <a:avLst/>
          </a:prstGeo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59019" y="289517"/>
            <a:ext cx="11467743" cy="899665"/>
          </a:xfr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9989579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50159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69877" y="1350964"/>
            <a:ext cx="6868862" cy="724246"/>
          </a:xfrm>
          <a:ln w="152400">
            <a:noFill/>
          </a:ln>
        </p:spPr>
        <p:txBody>
          <a:bodyPr/>
          <a:lstStyle>
            <a:lvl1pPr marL="0" indent="0">
              <a:buNone/>
              <a:defRPr/>
            </a:lvl1pPr>
          </a:lstStyle>
          <a:p>
            <a:r>
              <a:rPr lang="en-US" dirty="0" smtClean="0"/>
              <a:t>Screen shot or image here</a:t>
            </a:r>
            <a:endParaRPr lang="en-US" dirty="0"/>
          </a:p>
        </p:txBody>
      </p:sp>
      <p:sp>
        <p:nvSpPr>
          <p:cNvPr id="10" name="Title 2"/>
          <p:cNvSpPr>
            <a:spLocks noGrp="1"/>
          </p:cNvSpPr>
          <p:nvPr>
            <p:ph type="title"/>
          </p:nvPr>
        </p:nvSpPr>
        <p:spPr>
          <a:xfrm>
            <a:off x="269240" y="369722"/>
            <a:ext cx="11655840" cy="899665"/>
          </a:xfrm>
        </p:spPr>
        <p:txBody>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128401841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4400" baseline="0">
                <a:solidFill>
                  <a:schemeClr val="tx1"/>
                </a:solidFill>
              </a:defRPr>
            </a:lvl1pPr>
          </a:lstStyle>
          <a:p>
            <a:r>
              <a:rPr lang="en-US" dirty="0" smtClean="0"/>
              <a:t>Lorem ipsum dolor sit.</a:t>
            </a:r>
            <a:endParaRPr lang="en-US" dirty="0"/>
          </a:p>
        </p:txBody>
      </p:sp>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Picture Placeholder 6"/>
          <p:cNvSpPr>
            <a:spLocks noGrp="1"/>
          </p:cNvSpPr>
          <p:nvPr>
            <p:ph type="pic" sz="quarter" idx="12" hasCustomPrompt="1"/>
          </p:nvPr>
        </p:nvSpPr>
        <p:spPr>
          <a:xfrm>
            <a:off x="269875" y="1350964"/>
            <a:ext cx="7294563" cy="724246"/>
          </a:xfrm>
          <a:ln w="152400">
            <a:noFill/>
          </a:ln>
        </p:spPr>
        <p:txBody>
          <a:bodyPr/>
          <a:lstStyle>
            <a:lvl1pPr marL="0" indent="0">
              <a:buNone/>
              <a:defRPr/>
            </a:lvl1pPr>
          </a:lstStyle>
          <a:p>
            <a:r>
              <a:rPr lang="en-US" dirty="0" smtClean="0"/>
              <a:t>Screen shot or image here</a:t>
            </a:r>
            <a:endParaRPr lang="en-US" dirty="0"/>
          </a:p>
        </p:txBody>
      </p:sp>
    </p:spTree>
    <p:extLst>
      <p:ext uri="{BB962C8B-B14F-4D97-AF65-F5344CB8AC3E}">
        <p14:creationId xmlns:p14="http://schemas.microsoft.com/office/powerpoint/2010/main" val="413072445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2488509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4030" eaLnBrk="1" hangingPunct="1">
                <a:defRPr/>
              </a:pPr>
              <a:endParaRPr lang="en-US" sz="1961"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4056" eaLnBrk="1" fontAlgn="auto" hangingPunct="1">
                <a:spcBef>
                  <a:spcPts val="0"/>
                </a:spcBef>
                <a:spcAft>
                  <a:spcPts val="0"/>
                </a:spcAft>
                <a:defRPr/>
              </a:pPr>
              <a:endParaRPr lang="en-US" sz="1800"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923"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923"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950">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923"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4102" eaLnBrk="1" hangingPunct="1">
                          <a:lnSpc>
                            <a:spcPct val="90000"/>
                          </a:lnSpc>
                          <a:defRPr/>
                        </a:pPr>
                        <a:endParaRPr lang="en-US" sz="1961"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923"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95713407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939433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494939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67" eaLnBrk="1" fontAlgn="auto" hangingPunct="1">
              <a:spcBef>
                <a:spcPts val="0"/>
              </a:spcBef>
              <a:spcAft>
                <a:spcPts val="0"/>
              </a:spcAft>
              <a:defRPr/>
            </a:pPr>
            <a:endParaRPr lang="en-US" sz="1765">
              <a:solidFill>
                <a:srgbClr val="FFFFFF"/>
              </a:solidFill>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defTabSz="914367"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1923921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82505827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994583368"/>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375169747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236401146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33016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0401044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0159672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5118305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86334857"/>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0654121"/>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813149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301736988"/>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53417505"/>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24926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116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22023300"/>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919299"/>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251330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9469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5343463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46472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5421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8939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7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eaLnBrk="1" hangingPunct="1"/>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394279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49240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7632939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356983794"/>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88207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717056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24150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53947000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510129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6294927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60539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9434111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785307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7901030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8034766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475258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485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68354234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2260428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2556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666129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311631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4013937525"/>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1186490298"/>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a:ea typeface="+mn-ea"/>
            </a:endParaRPr>
          </a:p>
        </p:txBody>
      </p:sp>
    </p:spTree>
    <p:extLst>
      <p:ext uri="{BB962C8B-B14F-4D97-AF65-F5344CB8AC3E}">
        <p14:creationId xmlns:p14="http://schemas.microsoft.com/office/powerpoint/2010/main" val="2005440032"/>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eaLnBrk="1" fontAlgn="auto" hangingPunct="1">
              <a:spcBef>
                <a:spcPts val="0"/>
              </a:spcBef>
              <a:spcAft>
                <a:spcPts val="0"/>
              </a:spcAft>
            </a:pPr>
            <a:endParaRPr lang="en-US" sz="1765">
              <a:solidFill>
                <a:srgbClr val="333333"/>
              </a:solidFill>
              <a:latin typeface="Segoe UI"/>
              <a:ea typeface="+mn-ea"/>
            </a:endParaRPr>
          </a:p>
        </p:txBody>
      </p:sp>
    </p:spTree>
    <p:extLst>
      <p:ext uri="{BB962C8B-B14F-4D97-AF65-F5344CB8AC3E}">
        <p14:creationId xmlns:p14="http://schemas.microsoft.com/office/powerpoint/2010/main" val="23306417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2973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462812"/>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74081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60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084136"/>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2014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183744927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162748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566146786"/>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972044349"/>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eaLnBrk="1" hangingPunct="1">
              <a:lnSpc>
                <a:spcPct val="90000"/>
              </a:lnSpc>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97527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30377087"/>
      </p:ext>
    </p:extLst>
  </p:cSld>
  <p:clrMapOvr>
    <a:masterClrMapping/>
  </p:clrMapOvr>
  <p:transition>
    <p:fade/>
  </p:transition>
  <p:timing>
    <p:tnLst>
      <p:par>
        <p:cTn id="1" dur="indefinite" restart="never" nodeType="tmRoot"/>
      </p:par>
    </p:tnLst>
  </p:timing>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42802888"/>
      </p:ext>
    </p:extLst>
  </p:cSld>
  <p:clrMapOvr>
    <a:masterClrMapping/>
  </p:clrMapOvr>
  <p:transition>
    <p:fade/>
  </p:transition>
  <p:timing>
    <p:tnLst>
      <p:par>
        <p:cTn id="1" dur="indefinite" restart="never" nodeType="tmRoot"/>
      </p:par>
    </p:tnLst>
  </p:timing>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43582936"/>
      </p:ext>
    </p:extLst>
  </p:cSld>
  <p:clrMapOvr>
    <a:masterClrMapping/>
  </p:clrMapOvr>
  <p:transition>
    <p:fade/>
  </p:transition>
  <p:timing>
    <p:tnLst>
      <p:par>
        <p:cTn id="1" dur="indefinite" restart="never" nodeType="tmRoot"/>
      </p:par>
    </p:tnLst>
  </p:timing>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2563355"/>
      </p:ext>
    </p:extLst>
  </p:cSld>
  <p:clrMapOvr>
    <a:masterClrMapping/>
  </p:clrMapOvr>
  <p:transition>
    <p:fade/>
  </p:transition>
  <p:timing>
    <p:tnLst>
      <p:par>
        <p:cTn id="1" dur="indefinite" restart="never" nodeType="tmRoot"/>
      </p:par>
    </p:tnLst>
  </p:timing>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63646509"/>
      </p:ext>
    </p:extLst>
  </p:cSld>
  <p:clrMapOvr>
    <a:masterClrMapping/>
  </p:clrMapOvr>
  <p:transition>
    <p:fade/>
  </p:transition>
  <p:timing>
    <p:tnLst>
      <p:par>
        <p:cTn id="1" dur="indefinite" restart="never" nodeType="tmRoot"/>
      </p:par>
    </p:tnLst>
  </p:timing>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96981412"/>
      </p:ext>
    </p:extLst>
  </p:cSld>
  <p:clrMapOvr>
    <a:masterClrMapping/>
  </p:clrMapOvr>
  <p:transition>
    <p:fade/>
  </p:transition>
  <p:timing>
    <p:tnLst>
      <p:par>
        <p:cTn id="1" dur="indefinite" restart="never" nodeType="tmRoot"/>
      </p:par>
    </p:tnLst>
  </p:timing>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510275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64732370"/>
      </p:ext>
    </p:extLst>
  </p:cSld>
  <p:clrMapOvr>
    <a:masterClrMapping/>
  </p:clrMapOvr>
  <p:transition>
    <p:fade/>
  </p:transition>
  <p:timing>
    <p:tnLst>
      <p:par>
        <p:cTn id="1" dur="indefinite" restart="never" nodeType="tmRoot"/>
      </p:par>
    </p:tnLst>
  </p:timing>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838686202"/>
      </p:ext>
    </p:extLst>
  </p:cSld>
  <p:clrMapOvr>
    <a:masterClrMapping/>
  </p:clrMapOvr>
  <p:transition>
    <p:fade/>
  </p:transition>
  <p:timing>
    <p:tnLst>
      <p:par>
        <p:cTn id="1" dur="indefinite" restart="never" nodeType="tmRoot"/>
      </p:par>
    </p:tnLst>
  </p:timing>
  <p:hf hdr="0" ft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45799384"/>
      </p:ext>
    </p:extLst>
  </p:cSld>
  <p:clrMapOvr>
    <a:masterClrMapping/>
  </p:clrMapOvr>
  <p:transition>
    <p:fade/>
  </p:transition>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742590809"/>
      </p:ext>
    </p:extLst>
  </p:cSld>
  <p:clrMapOvr>
    <a:masterClrMapping/>
  </p:clrMapOvr>
  <p:transition>
    <p:fade/>
  </p:transition>
  <p:timing>
    <p:tnLst>
      <p:par>
        <p:cTn id="1" dur="indefinite" restart="never" nodeType="tmRoot"/>
      </p:par>
    </p:tnLst>
  </p:timing>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983848555"/>
      </p:ext>
    </p:extLst>
  </p:cSld>
  <p:clrMapOvr>
    <a:masterClrMapping/>
  </p:clrMapOvr>
  <p:transition>
    <p:fade/>
  </p:transition>
  <p:timing>
    <p:tnLst>
      <p:par>
        <p:cTn id="1" dur="indefinite" restart="never" nodeType="tmRoot"/>
      </p:par>
    </p:tnLst>
  </p:timing>
  <p:hf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95003285"/>
      </p:ext>
    </p:extLst>
  </p:cSld>
  <p:clrMapOvr>
    <a:masterClrMapping/>
  </p:clrMapOvr>
  <p:transition>
    <p:fade/>
  </p:transition>
  <p:timing>
    <p:tnLst>
      <p:par>
        <p:cTn id="1" dur="indefinite" restart="never" nodeType="tmRoot"/>
      </p:par>
    </p:tnLst>
  </p:timing>
  <p:hf hdr="0" ft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937790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70517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05829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304555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093738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4800739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2884697972"/>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5414211"/>
      </p:ext>
    </p:extLst>
  </p:cSld>
  <p:clrMapOvr>
    <a:masterClrMapping/>
  </p:clrMapOvr>
  <p:transition>
    <p:fade/>
  </p:transition>
  <p:timing>
    <p:tnLst>
      <p:par>
        <p:cTn id="1" dur="indefinite" restart="never" nodeType="tmRoot"/>
      </p:par>
    </p:tnLst>
  </p:timing>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37828782"/>
      </p:ext>
    </p:extLst>
  </p:cSld>
  <p:clrMapOvr>
    <a:masterClrMapping/>
  </p:clrMapOvr>
  <p:transition>
    <p:fade/>
  </p:transition>
  <p:timing>
    <p:tnLst>
      <p:par>
        <p:cTn id="1" dur="indefinite" restart="never" nodeType="tmRoot"/>
      </p:par>
    </p:tnLst>
  </p:timing>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70457986"/>
      </p:ext>
    </p:extLst>
  </p:cSld>
  <p:clrMapOvr>
    <a:masterClrMapping/>
  </p:clrMapOvr>
  <p:transition>
    <p:fade/>
  </p:transition>
  <p:timing>
    <p:tnLst>
      <p:par>
        <p:cTn id="1" dur="indefinite" restart="never" nodeType="tmRoot"/>
      </p:par>
    </p:tnLst>
  </p:timing>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34937509"/>
      </p:ext>
    </p:extLst>
  </p:cSld>
  <p:clrMapOvr>
    <a:masterClrMapping/>
  </p:clrMapOvr>
  <p:transition>
    <p:fade/>
  </p:transition>
  <p:timing>
    <p:tnLst>
      <p:par>
        <p:cTn id="1" dur="indefinite" restart="never" nodeType="tmRoot"/>
      </p:par>
    </p:tnLst>
  </p:timing>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16757907"/>
      </p:ext>
    </p:extLst>
  </p:cSld>
  <p:clrMapOvr>
    <a:masterClrMapping/>
  </p:clrMapOvr>
  <p:transition>
    <p:fade/>
  </p:transition>
  <p:timing>
    <p:tnLst>
      <p:par>
        <p:cTn id="1" dur="indefinite" restart="never" nodeType="tmRoot"/>
      </p:par>
    </p:tnLst>
  </p:timing>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62130607"/>
      </p:ext>
    </p:extLst>
  </p:cSld>
  <p:clrMapOvr>
    <a:masterClrMapping/>
  </p:clrMapOvr>
  <p:transition>
    <p:fade/>
  </p:transition>
  <p:timing>
    <p:tnLst>
      <p:par>
        <p:cTn id="1" dur="indefinite" restart="never" nodeType="tmRoot"/>
      </p:par>
    </p:tnLst>
  </p:timing>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70580984"/>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60790418"/>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9889352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397744650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timing>
    <p:tnLst>
      <p:par>
        <p:cTn id="1" dur="indefinite" restart="never" nodeType="tmRoot"/>
      </p:par>
    </p:tnLst>
  </p:timing>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477875124"/>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1253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9"/>
            <a:ext cx="1659306"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4789592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Biztalk</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63248613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4081199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750987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1590238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675203793"/>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13781370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311027647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timing>
    <p:tnLst>
      <p:par>
        <p:cTn id="1" dur="indefinite" restart="never" nodeType="tmRoot"/>
      </p:par>
    </p:tnLst>
  </p:timing>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425920607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963905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76999833"/>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11371214"/>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243651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3998148"/>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0731323"/>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0734870"/>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45150128"/>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29000905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6948457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6663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94496462"/>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74703922"/>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696693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03948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26221637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75783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9615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349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51337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4558410"/>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888498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2446977644"/>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231625683"/>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7676368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6618581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22881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240136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6181194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374585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2156159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7557306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1171130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7607757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9990745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267784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7171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61761040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42474340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77907699"/>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24161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0683674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01929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8953505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83892885"/>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1911364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886674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852432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5579034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22503257"/>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3280327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2938178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34118179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013946079"/>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69646144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28792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484541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921883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965164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95336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717083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41479465"/>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8109049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86036300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3846522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67939664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7008256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95515418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245068325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8657054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58598489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9770130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42694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438343715"/>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044865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823013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7680947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4276372391"/>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32036591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0322877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3723661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1837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247606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2101116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88344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54126877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a:t>
            </a:r>
            <a:r>
              <a:rPr lang="en-US" sz="686" dirty="0" smtClean="0">
                <a:gradFill>
                  <a:gsLst>
                    <a:gs pos="0">
                      <a:schemeClr val="tx1"/>
                    </a:gs>
                    <a:gs pos="100000">
                      <a:schemeClr val="tx1"/>
                    </a:gs>
                  </a:gsLst>
                  <a:lin ang="5400000" scaled="0"/>
                </a:gradFill>
                <a:cs typeface="Segoe UI" pitchFamily="34" charset="0"/>
              </a:rPr>
              <a:t>2015 </a:t>
            </a:r>
            <a:r>
              <a:rPr lang="en-US" sz="686"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42629946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0618640"/>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894816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147161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6200">
            <a:solidFill>
              <a:srgbClr val="0072C6"/>
            </a:solidFill>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65" indent="0">
              <a:buNone/>
              <a:tabLst/>
              <a:defRPr sz="1961"/>
            </a:lvl3pPr>
            <a:lvl4pPr marL="451219" indent="0">
              <a:buNone/>
              <a:defRPr/>
            </a:lvl4pPr>
            <a:lvl5pPr marL="672161" indent="0">
              <a:buNone/>
              <a:tabLst/>
              <a:defRPr/>
            </a:lvl5pPr>
          </a:lstStyle>
          <a:p>
            <a:pPr lvl="0"/>
            <a:r>
              <a:rPr lang="en-US" dirty="0" smtClean="0"/>
              <a:t>Click to edit Master text styles</a:t>
            </a:r>
          </a:p>
          <a:p>
            <a:pPr lvl="1"/>
            <a:r>
              <a:rPr lang="en-US" dirty="0" smtClean="0"/>
              <a:t>Second level</a:t>
            </a:r>
          </a:p>
        </p:txBody>
      </p:sp>
      <p:sp>
        <p:nvSpPr>
          <p:cNvPr id="8" name="Title 2"/>
          <p:cNvSpPr>
            <a:spLocks noGrp="1"/>
          </p:cNvSpPr>
          <p:nvPr>
            <p:ph type="title"/>
          </p:nvPr>
        </p:nvSpPr>
        <p:spPr>
          <a:xfrm>
            <a:off x="269240" y="369722"/>
            <a:ext cx="11655840" cy="899665"/>
          </a:xfrm>
        </p:spPr>
        <p:txBody>
          <a:bodyPr/>
          <a:lstStyle>
            <a:lvl1pPr>
              <a:defRPr sz="4400"/>
            </a:lvl1pPr>
          </a:lstStyle>
          <a:p>
            <a:r>
              <a:rPr lang="en-US" dirty="0" smtClean="0"/>
              <a:t>Click to edit Master title style</a:t>
            </a:r>
            <a:endParaRPr lang="en-US" dirty="0"/>
          </a:p>
        </p:txBody>
      </p:sp>
    </p:spTree>
    <p:extLst>
      <p:ext uri="{BB962C8B-B14F-4D97-AF65-F5344CB8AC3E}">
        <p14:creationId xmlns:p14="http://schemas.microsoft.com/office/powerpoint/2010/main" val="3925539841"/>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544524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image" Target="../media/image1.png"/><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theme" Target="../theme/theme3.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image" Target="../media/image10.png"/><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4.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image" Target="../media/image10.png"/><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34" Type="http://schemas.openxmlformats.org/officeDocument/2006/relationships/image" Target="../media/image1.png"/><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theme" Target="../theme/theme7.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image" Target="../media/image10.png"/><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7684930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3864493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775168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58475075"/>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83768946"/>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 id="2147483914" r:id="rId26"/>
    <p:sldLayoutId id="2147483915" r:id="rId27"/>
    <p:sldLayoutId id="2147483916" r:id="rId28"/>
    <p:sldLayoutId id="2147483917"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79929080"/>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519644691"/>
      </p:ext>
    </p:extLst>
  </p:cSld>
  <p:clrMap bg1="dk1" tx1="lt1" bg2="dk2" tx2="lt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 id="2147483977" r:id="rId26"/>
    <p:sldLayoutId id="2147483978" r:id="rId27"/>
    <p:sldLayoutId id="2147483979" r:id="rId28"/>
    <p:sldLayoutId id="2147483980" r:id="rId29"/>
    <p:sldLayoutId id="2147483981" r:id="rId30"/>
    <p:sldLayoutId id="2147483982" r:id="rId31"/>
    <p:sldLayoutId id="2147483983" r:id="rId32"/>
    <p:sldLayoutId id="2147483984" r:id="rId33"/>
    <p:sldLayoutId id="2147483985"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8.xm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19.xml"/><Relationship Id="rId1" Type="http://schemas.openxmlformats.org/officeDocument/2006/relationships/slideLayout" Target="../slideLayouts/slideLayout33.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emf"/><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75.emf"/></Relationships>
</file>

<file path=ppt/slides/_rels/slide4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00.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5.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wmf"/><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4.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4.xml"/></Relationships>
</file>

<file path=ppt/slides/_rels/slide57.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51.xml"/><Relationship Id="rId1" Type="http://schemas.openxmlformats.org/officeDocument/2006/relationships/slideLayout" Target="../slideLayouts/slideLayout84.xml"/><Relationship Id="rId4" Type="http://schemas.openxmlformats.org/officeDocument/2006/relationships/image" Target="../media/image106.jp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2.xml"/></Relationships>
</file>

<file path=ppt/slides/_rels/slide6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7.xml"/><Relationship Id="rId1" Type="http://schemas.openxmlformats.org/officeDocument/2006/relationships/slideLayout" Target="../slideLayouts/slideLayout10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4.xml"/><Relationship Id="rId1" Type="http://schemas.openxmlformats.org/officeDocument/2006/relationships/slideLayout" Target="../slideLayouts/slideLayout59.xm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5.xml"/><Relationship Id="rId1" Type="http://schemas.openxmlformats.org/officeDocument/2006/relationships/slideLayout" Target="../slideLayouts/slideLayout59.xml"/></Relationships>
</file>

<file path=ppt/slides/_rels/slide77.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15.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customXml" Target="../../customXml/item3.xml"/><Relationship Id="rId4" Type="http://schemas.openxmlformats.org/officeDocument/2006/relationships/image" Target="../media/image116.emf"/></Relationships>
</file>

<file path=ppt/slides/_rels/slide82.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71.xml"/><Relationship Id="rId1" Type="http://schemas.openxmlformats.org/officeDocument/2006/relationships/slideLayout" Target="../slideLayouts/slideLayout140.xml"/></Relationships>
</file>

<file path=ppt/slides/_rels/slide8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72.xml"/><Relationship Id="rId1" Type="http://schemas.openxmlformats.org/officeDocument/2006/relationships/slideLayout" Target="../slideLayouts/slideLayout168.xml"/><Relationship Id="rId5" Type="http://schemas.openxmlformats.org/officeDocument/2006/relationships/image" Target="../media/image119.emf"/><Relationship Id="rId4" Type="http://schemas.openxmlformats.org/officeDocument/2006/relationships/image" Target="../media/image118.emf"/></Relationships>
</file>

<file path=ppt/slides/_rels/slide8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emf"/><Relationship Id="rId7" Type="http://schemas.openxmlformats.org/officeDocument/2006/relationships/image" Target="../media/image120.emf"/><Relationship Id="rId12"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168.xml"/><Relationship Id="rId6" Type="http://schemas.openxmlformats.org/officeDocument/2006/relationships/image" Target="../media/image116.emf"/><Relationship Id="rId11" Type="http://schemas.openxmlformats.org/officeDocument/2006/relationships/image" Target="../media/image123.png"/><Relationship Id="rId5" Type="http://schemas.openxmlformats.org/officeDocument/2006/relationships/image" Target="../media/image119.emf"/><Relationship Id="rId10" Type="http://schemas.openxmlformats.org/officeDocument/2006/relationships/image" Target="../media/image122.emf"/><Relationship Id="rId4" Type="http://schemas.openxmlformats.org/officeDocument/2006/relationships/image" Target="../media/image118.emf"/><Relationship Id="rId9" Type="http://schemas.microsoft.com/office/2007/relationships/hdphoto" Target="../media/hdphoto3.wdp"/></Relationships>
</file>

<file path=ppt/slides/_rels/slide85.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6.emf"/><Relationship Id="rId7" Type="http://schemas.openxmlformats.org/officeDocument/2006/relationships/image" Target="../media/image125.emf"/><Relationship Id="rId2" Type="http://schemas.openxmlformats.org/officeDocument/2006/relationships/notesSlide" Target="../notesSlides/notesSlide74.xml"/><Relationship Id="rId1" Type="http://schemas.openxmlformats.org/officeDocument/2006/relationships/slideLayout" Target="../slideLayouts/slideLayout168.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78.xml"/><Relationship Id="rId1" Type="http://schemas.openxmlformats.org/officeDocument/2006/relationships/slideLayout" Target="../slideLayouts/slideLayout18.xml"/><Relationship Id="rId5" Type="http://schemas.openxmlformats.org/officeDocument/2006/relationships/image" Target="../media/image127.emf"/><Relationship Id="rId4" Type="http://schemas.openxmlformats.org/officeDocument/2006/relationships/image" Target="../media/image122.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0.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17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Azure </a:t>
            </a:r>
            <a:r>
              <a:rPr lang="en-US" sz="4800" smtClean="0"/>
              <a:t>Data Overview</a:t>
            </a:r>
            <a:endParaRPr lang="en-US" sz="4800"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751" y="1497014"/>
            <a:ext cx="11112500" cy="4675187"/>
          </a:xfrm>
          <a:prstGeom prst="rect">
            <a:avLst/>
          </a:prstGeom>
        </p:spPr>
        <p:txBody>
          <a:bodyPr/>
          <a:lstStyle/>
          <a:p>
            <a:r>
              <a:rPr lang="en-US" sz="2800" dirty="0">
                <a:latin typeface="Segoe UI (Body)"/>
              </a:rPr>
              <a:t>Fully managed SQL Server database technology as a service</a:t>
            </a:r>
          </a:p>
          <a:p>
            <a:pPr marL="336076" lvl="1" indent="-336076"/>
            <a:r>
              <a:rPr lang="en-US" sz="2800" spc="-51" dirty="0"/>
              <a:t>Ideal for simple and complex applications</a:t>
            </a:r>
            <a:endParaRPr lang="en-US" sz="2800" dirty="0">
              <a:latin typeface="Segoe UI (Body)"/>
            </a:endParaRPr>
          </a:p>
          <a:p>
            <a:pPr marL="336076" lvl="1" indent="-336076"/>
            <a:r>
              <a:rPr lang="en-US" sz="2800" spc="-51" dirty="0"/>
              <a:t>Enterprise-ready with automatic support for HA</a:t>
            </a:r>
          </a:p>
          <a:p>
            <a:pPr marL="336076" lvl="1" indent="-336076"/>
            <a:endParaRPr lang="en-US" sz="2800" spc="-51" dirty="0"/>
          </a:p>
          <a:p>
            <a:endParaRPr lang="en-US" sz="2800" dirty="0"/>
          </a:p>
        </p:txBody>
      </p:sp>
      <p:grpSp>
        <p:nvGrpSpPr>
          <p:cNvPr id="44" name="Group 43"/>
          <p:cNvGrpSpPr/>
          <p:nvPr/>
        </p:nvGrpSpPr>
        <p:grpSpPr>
          <a:xfrm>
            <a:off x="3810001" y="3429000"/>
            <a:ext cx="4242515" cy="2562226"/>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Secondary</a:t>
                </a:r>
              </a:p>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33965506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497014"/>
            <a:ext cx="11112500" cy="4675187"/>
          </a:xfrm>
          <a:prstGeom prst="rect">
            <a:avLst/>
          </a:prstGeom>
        </p:spPr>
        <p:txBody>
          <a:bodyPr/>
          <a:lstStyle/>
          <a:p>
            <a:pPr marL="346074" lvl="1" indent="-342900" defTabSz="914051">
              <a:spcBef>
                <a:spcPts val="600"/>
              </a:spcBef>
            </a:pPr>
            <a:r>
              <a:rPr lang="en-US" sz="2800" spc="-51" dirty="0"/>
              <a:t>Designed to scale out elastically with demand</a:t>
            </a:r>
          </a:p>
          <a:p>
            <a:pPr marL="346074" lvl="1" indent="-342900" defTabSz="914051">
              <a:spcBef>
                <a:spcPts val="600"/>
              </a:spcBef>
            </a:pPr>
            <a:r>
              <a:rPr lang="en-US" sz="2800" spc="-51" dirty="0"/>
              <a:t>Robust Failover and Disaster Recovery capabilities</a:t>
            </a:r>
          </a:p>
          <a:p>
            <a:pPr marL="346074" lvl="1" indent="-342900" defTabSz="914051">
              <a:spcBef>
                <a:spcPts val="600"/>
              </a:spcBef>
            </a:pPr>
            <a:endParaRPr lang="en-US" sz="2800" spc="-51" dirty="0"/>
          </a:p>
          <a:p>
            <a:endParaRPr lang="en-US" sz="2800" dirty="0"/>
          </a:p>
        </p:txBody>
      </p:sp>
      <p:pic>
        <p:nvPicPr>
          <p:cNvPr id="11"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212" y="3348256"/>
            <a:ext cx="4343014" cy="244294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3321056"/>
            <a:ext cx="4322073" cy="2470144"/>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12"/>
          <p:cNvSpPr/>
          <p:nvPr/>
        </p:nvSpPr>
        <p:spPr bwMode="auto">
          <a:xfrm>
            <a:off x="5334000" y="2824078"/>
            <a:ext cx="3657600"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a:solidFill>
                  <a:schemeClr val="bg1"/>
                </a:solidFill>
                <a:latin typeface="Segoe UI Light" pitchFamily="34" charset="0"/>
              </a:rPr>
              <a:t>Cross Datacenter Failover</a:t>
            </a:r>
          </a:p>
        </p:txBody>
      </p:sp>
      <p:pic>
        <p:nvPicPr>
          <p:cNvPr id="8" name="Picture 7"/>
          <p:cNvPicPr>
            <a:picLocks noChangeAspect="1"/>
          </p:cNvPicPr>
          <p:nvPr/>
        </p:nvPicPr>
        <p:blipFill>
          <a:blip r:embed="rId5"/>
          <a:stretch>
            <a:fillRect/>
          </a:stretch>
        </p:blipFill>
        <p:spPr>
          <a:xfrm>
            <a:off x="990599" y="3035307"/>
            <a:ext cx="3534646" cy="2747956"/>
          </a:xfrm>
          <a:prstGeom prst="rect">
            <a:avLst/>
          </a:prstGeom>
        </p:spPr>
      </p:pic>
      <p:pic>
        <p:nvPicPr>
          <p:cNvPr id="7" name="Picture 6" descr="http://acom.azurecomcdn.net/80C57D/cdn/images/cvt-8def8705dedf720eb8d827b24881158a211ff0890b39164aa61be9d0df4ddb72/page/services/sql-database/massive.png?t=popn"/>
          <p:cNvPicPr/>
          <p:nvPr/>
        </p:nvPicPr>
        <p:blipFill>
          <a:blip r:embed="rId6">
            <a:extLst>
              <a:ext uri="{28A0092B-C50C-407E-A947-70E740481C1C}">
                <a14:useLocalDpi xmlns:a14="http://schemas.microsoft.com/office/drawing/2010/main" val="0"/>
              </a:ext>
            </a:extLst>
          </a:blip>
          <a:srcRect/>
          <a:stretch>
            <a:fillRect/>
          </a:stretch>
        </p:blipFill>
        <p:spPr bwMode="auto">
          <a:xfrm>
            <a:off x="3476626" y="3124200"/>
            <a:ext cx="914400" cy="609600"/>
          </a:xfrm>
          <a:prstGeom prst="rect">
            <a:avLst/>
          </a:prstGeom>
          <a:noFill/>
          <a:ln>
            <a:noFill/>
          </a:ln>
        </p:spPr>
      </p:pic>
    </p:spTree>
    <p:extLst>
      <p:ext uri="{BB962C8B-B14F-4D97-AF65-F5344CB8AC3E}">
        <p14:creationId xmlns:p14="http://schemas.microsoft.com/office/powerpoint/2010/main" val="1219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ntr" presetSubtype="0" fill="hold" nodeType="withEffect">
                                  <p:stCondLst>
                                    <p:cond delay="13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218861"/>
            <a:ext cx="11112500" cy="4675187"/>
          </a:xfrm>
          <a:prstGeom prst="rect">
            <a:avLst/>
          </a:prstGeom>
        </p:spPr>
        <p:txBody>
          <a:bodyPr/>
          <a:lstStyle/>
          <a:p>
            <a:r>
              <a:rPr lang="en-US" sz="2800" dirty="0">
                <a:latin typeface="Segoe UI (Body)"/>
              </a:rPr>
              <a:t>Compliant with industry regulations and policies</a:t>
            </a:r>
          </a:p>
          <a:p>
            <a:r>
              <a:rPr lang="en-US" sz="2800" dirty="0">
                <a:latin typeface="Segoe UI (Body)"/>
              </a:rPr>
              <a:t>Secured Encrypted Database Files</a:t>
            </a:r>
          </a:p>
          <a:p>
            <a:r>
              <a:rPr lang="en-US" sz="2800" dirty="0">
                <a:latin typeface="Segoe UI (Body)"/>
              </a:rPr>
              <a:t>Limit exposure of sensitive data</a:t>
            </a:r>
          </a:p>
          <a:p>
            <a:pPr marL="346074" lvl="1" indent="-342900" defTabSz="914051">
              <a:spcBef>
                <a:spcPts val="600"/>
              </a:spcBef>
            </a:pPr>
            <a:endParaRPr lang="en-US" sz="2800" spc="-51" dirty="0"/>
          </a:p>
          <a:p>
            <a:pPr marL="346074" lvl="1" indent="-342900" defTabSz="914051">
              <a:spcBef>
                <a:spcPts val="600"/>
              </a:spcBef>
            </a:pPr>
            <a:endParaRPr lang="en-US" sz="2800" spc="-51" dirty="0"/>
          </a:p>
          <a:p>
            <a:endParaRPr lang="en-US" sz="2800" dirty="0"/>
          </a:p>
        </p:txBody>
      </p:sp>
      <p:pic>
        <p:nvPicPr>
          <p:cNvPr id="4" name="Picture 3"/>
          <p:cNvPicPr>
            <a:picLocks noChangeAspect="1"/>
          </p:cNvPicPr>
          <p:nvPr/>
        </p:nvPicPr>
        <p:blipFill>
          <a:blip r:embed="rId3"/>
          <a:stretch>
            <a:fillRect/>
          </a:stretch>
        </p:blipFill>
        <p:spPr>
          <a:xfrm>
            <a:off x="3581400" y="2895600"/>
            <a:ext cx="4343400" cy="3063292"/>
          </a:xfrm>
          <a:prstGeom prst="rect">
            <a:avLst/>
          </a:prstGeom>
        </p:spPr>
      </p:pic>
      <p:sp>
        <p:nvSpPr>
          <p:cNvPr id="5" name="Pentagon 4"/>
          <p:cNvSpPr/>
          <p:nvPr/>
        </p:nvSpPr>
        <p:spPr bwMode="auto">
          <a:xfrm>
            <a:off x="4315620" y="5923869"/>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kern="0" dirty="0">
                <a:solidFill>
                  <a:schemeClr val="bg1"/>
                </a:solidFill>
                <a:latin typeface="Segoe UI Light" pitchFamily="34" charset="0"/>
              </a:rPr>
              <a:t>Protect Sensitive Data</a:t>
            </a:r>
          </a:p>
        </p:txBody>
      </p:sp>
    </p:spTree>
    <p:extLst>
      <p:ext uri="{BB962C8B-B14F-4D97-AF65-F5344CB8AC3E}">
        <p14:creationId xmlns:p14="http://schemas.microsoft.com/office/powerpoint/2010/main" val="142533048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8163" y="1218861"/>
            <a:ext cx="11112500" cy="4675187"/>
          </a:xfrm>
          <a:prstGeom prst="rect">
            <a:avLst/>
          </a:prstGeom>
        </p:spPr>
        <p:txBody>
          <a:bodyPr/>
          <a:lstStyle/>
          <a:p>
            <a:pPr marL="346074" lvl="1" indent="-342900" defTabSz="914051">
              <a:spcBef>
                <a:spcPts val="600"/>
              </a:spcBef>
            </a:pPr>
            <a:r>
              <a:rPr lang="en-US" sz="2800" spc="-51" dirty="0"/>
              <a:t>Full support for TDS and ODBC</a:t>
            </a:r>
          </a:p>
          <a:p>
            <a:pPr marL="346074" lvl="1" indent="-342900" defTabSz="914051">
              <a:spcBef>
                <a:spcPts val="600"/>
              </a:spcBef>
            </a:pPr>
            <a:r>
              <a:rPr lang="en-US" sz="2800" spc="-51" dirty="0"/>
              <a:t>Familiar language and framework support</a:t>
            </a:r>
          </a:p>
          <a:p>
            <a:pPr marL="346074" lvl="1" indent="-342900" defTabSz="914051">
              <a:spcBef>
                <a:spcPts val="600"/>
              </a:spcBef>
            </a:pPr>
            <a:endParaRPr lang="en-US" sz="2800" spc="-51" dirty="0"/>
          </a:p>
          <a:p>
            <a:pPr marL="346074" lvl="1" indent="-342900" defTabSz="914051">
              <a:spcBef>
                <a:spcPts val="600"/>
              </a:spcBef>
            </a:pPr>
            <a:endParaRPr lang="en-US" sz="2800" spc="-51" dirty="0"/>
          </a:p>
          <a:p>
            <a:endParaRPr lang="en-US" sz="2800" dirty="0"/>
          </a:p>
        </p:txBody>
      </p:sp>
      <p:pic>
        <p:nvPicPr>
          <p:cNvPr id="7" name="Picture 6"/>
          <p:cNvPicPr>
            <a:picLocks noChangeAspect="1"/>
          </p:cNvPicPr>
          <p:nvPr/>
        </p:nvPicPr>
        <p:blipFill>
          <a:blip r:embed="rId3"/>
          <a:stretch>
            <a:fillRect/>
          </a:stretch>
        </p:blipFill>
        <p:spPr>
          <a:xfrm>
            <a:off x="1190626" y="2514601"/>
            <a:ext cx="2489328" cy="2578233"/>
          </a:xfrm>
          <a:prstGeom prst="rect">
            <a:avLst/>
          </a:prstGeom>
        </p:spPr>
      </p:pic>
    </p:spTree>
    <p:extLst>
      <p:ext uri="{BB962C8B-B14F-4D97-AF65-F5344CB8AC3E}">
        <p14:creationId xmlns:p14="http://schemas.microsoft.com/office/powerpoint/2010/main" val="58500229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925286"/>
            <a:ext cx="6577690"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Applications communicate </a:t>
            </a:r>
            <a:r>
              <a:rPr lang="en-US" sz="3600" spc="-51" dirty="0">
                <a:solidFill>
                  <a:schemeClr val="bg2"/>
                </a:solidFill>
                <a:latin typeface="+mj-lt"/>
              </a:rPr>
              <a:t>directly </a:t>
            </a:r>
            <a:r>
              <a:rPr lang="en-US" sz="3600" spc="-51" dirty="0" smtClean="0">
                <a:solidFill>
                  <a:schemeClr val="bg2"/>
                </a:solidFill>
                <a:latin typeface="+mj-lt"/>
              </a:rPr>
              <a:t>with SQL Database using TDS.</a:t>
            </a:r>
            <a:endParaRPr lang="en-US" sz="3600" dirty="0">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13" name="Group 12"/>
          <p:cNvGrpSpPr/>
          <p:nvPr/>
        </p:nvGrpSpPr>
        <p:grpSpPr>
          <a:xfrm>
            <a:off x="7518833" y="353101"/>
            <a:ext cx="3976070" cy="1592486"/>
            <a:chOff x="7518833" y="353101"/>
            <a:chExt cx="3976070" cy="1592486"/>
          </a:xfrm>
        </p:grpSpPr>
        <p:sp>
          <p:nvSpPr>
            <p:cNvPr id="14" name="Rectangle 1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15" name="Rectangle 1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16" name="Rectangle 1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17" name="Rectangle 1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18" name="Rectangle 1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19" name="Rectangle 18"/>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20" name="Rectangle 19"/>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Tree>
    <p:extLst>
      <p:ext uri="{BB962C8B-B14F-4D97-AF65-F5344CB8AC3E}">
        <p14:creationId xmlns:p14="http://schemas.microsoft.com/office/powerpoint/2010/main" val="3991599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2282776"/>
            <a:ext cx="6577690" cy="180109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Gateway </a:t>
            </a:r>
            <a:r>
              <a:rPr lang="en-US" sz="3600" spc="-51" dirty="0">
                <a:solidFill>
                  <a:schemeClr val="bg2"/>
                </a:solidFill>
                <a:latin typeface="+mj-lt"/>
              </a:rPr>
              <a:t>between Client </a:t>
            </a:r>
            <a:r>
              <a:rPr lang="en-US" sz="3600" spc="-51" dirty="0" smtClean="0">
                <a:solidFill>
                  <a:schemeClr val="bg2"/>
                </a:solidFill>
                <a:latin typeface="+mj-lt"/>
              </a:rPr>
              <a:t>layer</a:t>
            </a:r>
            <a:br>
              <a:rPr lang="en-US" sz="3600" spc="-51" dirty="0" smtClean="0">
                <a:solidFill>
                  <a:schemeClr val="bg2"/>
                </a:solidFill>
                <a:latin typeface="+mj-lt"/>
              </a:rPr>
            </a:br>
            <a:r>
              <a:rPr lang="en-US" sz="3600" spc="-51" dirty="0" smtClean="0">
                <a:solidFill>
                  <a:schemeClr val="bg2"/>
                </a:solidFill>
                <a:latin typeface="+mj-lt"/>
              </a:rPr>
              <a:t>and </a:t>
            </a:r>
            <a:r>
              <a:rPr lang="en-US" sz="3600" spc="-51" dirty="0">
                <a:solidFill>
                  <a:schemeClr val="bg2"/>
                </a:solidFill>
                <a:latin typeface="+mj-lt"/>
              </a:rPr>
              <a:t>Platform layer</a:t>
            </a:r>
            <a:r>
              <a:rPr lang="en-US" sz="3600" spc="-51" dirty="0" smtClean="0">
                <a:solidFill>
                  <a:schemeClr val="bg2"/>
                </a:solidFill>
                <a:latin typeface="+mj-lt"/>
              </a:rPr>
              <a:t>.</a:t>
            </a:r>
            <a:endParaRPr lang="en-US" sz="3600" spc="-51" dirty="0">
              <a:solidFill>
                <a:schemeClr val="bg2"/>
              </a:solidFill>
              <a:latin typeface="+mj-lt"/>
            </a:endParaRPr>
          </a:p>
        </p:txBody>
      </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33" name="Group 32"/>
          <p:cNvGrpSpPr/>
          <p:nvPr/>
        </p:nvGrpSpPr>
        <p:grpSpPr>
          <a:xfrm>
            <a:off x="7518833" y="353101"/>
            <a:ext cx="3976070" cy="1592486"/>
            <a:chOff x="7518833" y="353101"/>
            <a:chExt cx="3976070" cy="1592486"/>
          </a:xfrm>
        </p:grpSpPr>
        <p:sp>
          <p:nvSpPr>
            <p:cNvPr id="34" name="Rectangle 3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5" name="Rectangle 34"/>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6" name="Rectangle 35"/>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37" name="Rectangle 36"/>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38" name="Rectangle 37"/>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5" name="Rectangle 44"/>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7" name="Rectangle 46"/>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2" name="Rectangle 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48" name="Group 47"/>
          <p:cNvGrpSpPr/>
          <p:nvPr/>
        </p:nvGrpSpPr>
        <p:grpSpPr>
          <a:xfrm>
            <a:off x="7518833" y="1999680"/>
            <a:ext cx="3976070" cy="2084188"/>
            <a:chOff x="7518833" y="1990153"/>
            <a:chExt cx="3976070" cy="2084188"/>
          </a:xfrm>
        </p:grpSpPr>
        <p:cxnSp>
          <p:nvCxnSpPr>
            <p:cNvPr id="49" name="Straight Connector 48"/>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64" name="Rectangle 63"/>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66" name="Rectangle 65"/>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67" name="Rectangle 66"/>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68" name="Straight Arrow Connector 67"/>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spTree>
    <p:extLst>
      <p:ext uri="{BB962C8B-B14F-4D97-AF65-F5344CB8AC3E}">
        <p14:creationId xmlns:p14="http://schemas.microsoft.com/office/powerpoint/2010/main" val="396925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 calcmode="lin" valueType="num">
                                      <p:cBhvr additive="base">
                                        <p:cTn id="10" dur="500" fill="hold"/>
                                        <p:tgtEl>
                                          <p:spTgt spid="48"/>
                                        </p:tgtEl>
                                        <p:attrNameLst>
                                          <p:attrName>ppt_x</p:attrName>
                                        </p:attrNameLst>
                                      </p:cBhvr>
                                      <p:tavLst>
                                        <p:tav tm="0">
                                          <p:val>
                                            <p:strVal val="#ppt_x"/>
                                          </p:val>
                                        </p:tav>
                                        <p:tav tm="100000">
                                          <p:val>
                                            <p:strVal val="#ppt_x"/>
                                          </p:val>
                                        </p:tav>
                                      </p:tavLst>
                                    </p:anim>
                                    <p:anim calcmode="lin" valueType="num">
                                      <p:cBhvr additive="base">
                                        <p:cTn id="11" dur="500" fill="hold"/>
                                        <p:tgtEl>
                                          <p:spTgt spid="48"/>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4137961"/>
            <a:ext cx="6577690" cy="193181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Includes physical servicers</a:t>
            </a:r>
            <a:br>
              <a:rPr lang="en-US" sz="3600" spc="-51" dirty="0" smtClean="0">
                <a:solidFill>
                  <a:schemeClr val="bg2"/>
                </a:solidFill>
                <a:latin typeface="+mj-lt"/>
              </a:rPr>
            </a:br>
            <a:r>
              <a:rPr lang="en-US" sz="3600" spc="-51" dirty="0" smtClean="0">
                <a:solidFill>
                  <a:schemeClr val="bg2"/>
                </a:solidFill>
                <a:latin typeface="+mj-lt"/>
              </a:rPr>
              <a:t>and services that support</a:t>
            </a:r>
            <a:br>
              <a:rPr lang="en-US" sz="3600" spc="-51" dirty="0" smtClean="0">
                <a:solidFill>
                  <a:schemeClr val="bg2"/>
                </a:solidFill>
                <a:latin typeface="+mj-lt"/>
              </a:rPr>
            </a:br>
            <a:r>
              <a:rPr lang="en-US" sz="3600" spc="-51" dirty="0" smtClean="0">
                <a:solidFill>
                  <a:schemeClr val="bg2"/>
                </a:solidFill>
                <a:latin typeface="+mj-lt"/>
              </a:rPr>
              <a:t>the Services layer.</a:t>
            </a:r>
            <a:endParaRPr lang="en-US" sz="3600" spc="-51" dirty="0">
              <a:solidFill>
                <a:schemeClr val="bg2"/>
              </a:solidFill>
              <a:latin typeface="+mj-lt"/>
            </a:endParaRP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94" name="Group 93"/>
          <p:cNvGrpSpPr/>
          <p:nvPr/>
        </p:nvGrpSpPr>
        <p:grpSpPr>
          <a:xfrm>
            <a:off x="7518833" y="1999680"/>
            <a:ext cx="3976070" cy="2084188"/>
            <a:chOff x="7518833" y="1990153"/>
            <a:chExt cx="3976070" cy="2084188"/>
          </a:xfrm>
        </p:grpSpPr>
        <p:cxnSp>
          <p:nvCxnSpPr>
            <p:cNvPr id="95" name="Straight Connector 9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97" name="Rectangle 9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99" name="Rectangle 9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100" name="Rectangle 99"/>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101" name="Straight Arrow Connector 100"/>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103" name="Group 102"/>
          <p:cNvGrpSpPr/>
          <p:nvPr/>
        </p:nvGrpSpPr>
        <p:grpSpPr>
          <a:xfrm>
            <a:off x="7518832" y="4137961"/>
            <a:ext cx="3976070" cy="1931810"/>
            <a:chOff x="7517244" y="4348917"/>
            <a:chExt cx="3976070" cy="1931810"/>
          </a:xfrm>
        </p:grpSpPr>
        <p:sp>
          <p:nvSpPr>
            <p:cNvPr id="104" name="Rectangle 103"/>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105" name="Rectangle 104"/>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106" name="Rectangle 105"/>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107" name="Rectangle 106"/>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8" name="Rectangle 107"/>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59791" y="1971822"/>
            <a:ext cx="4258733" cy="2140752"/>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p:cNvSpPr/>
          <p:nvPr/>
        </p:nvSpPr>
        <p:spPr>
          <a:xfrm>
            <a:off x="7473068" y="337250"/>
            <a:ext cx="4021834" cy="1662429"/>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925661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2" presetClass="entr" presetSubtype="4"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 calcmode="lin" valueType="num">
                                      <p:cBhvr additive="base">
                                        <p:cTn id="10" dur="500" fill="hold"/>
                                        <p:tgtEl>
                                          <p:spTgt spid="103"/>
                                        </p:tgtEl>
                                        <p:attrNameLst>
                                          <p:attrName>ppt_x</p:attrName>
                                        </p:attrNameLst>
                                      </p:cBhvr>
                                      <p:tavLst>
                                        <p:tav tm="0">
                                          <p:val>
                                            <p:strVal val="#ppt_x"/>
                                          </p:val>
                                        </p:tav>
                                        <p:tav tm="100000">
                                          <p:val>
                                            <p:strVal val="#ppt_x"/>
                                          </p:val>
                                        </p:tav>
                                      </p:tavLst>
                                    </p:anim>
                                    <p:anim calcmode="lin" valueType="num">
                                      <p:cBhvr additive="base">
                                        <p:cTn id="11" dur="500" fill="hold"/>
                                        <p:tgtEl>
                                          <p:spTgt spid="103"/>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Content Placeholder 2"/>
          <p:cNvSpPr txBox="1">
            <a:spLocks/>
          </p:cNvSpPr>
          <p:nvPr/>
        </p:nvSpPr>
        <p:spPr>
          <a:xfrm>
            <a:off x="512939" y="5486192"/>
            <a:ext cx="6577690" cy="1371808"/>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3600" spc="-51" dirty="0" smtClean="0">
                <a:solidFill>
                  <a:schemeClr val="bg2"/>
                </a:solidFill>
                <a:latin typeface="+mj-lt"/>
              </a:rPr>
              <a:t>Administration of the physical </a:t>
            </a:r>
            <a:r>
              <a:rPr lang="en-US" sz="3600" spc="-51" dirty="0">
                <a:solidFill>
                  <a:schemeClr val="bg2"/>
                </a:solidFill>
                <a:latin typeface="+mj-lt"/>
              </a:rPr>
              <a:t>HW and OS.</a:t>
            </a:r>
          </a:p>
        </p:txBody>
      </p:sp>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SQL Server</a:t>
              </a:r>
            </a:p>
            <a:p>
              <a:pPr algn="ctr" defTabSz="914099" fontAlgn="base">
                <a:spcBef>
                  <a:spcPct val="0"/>
                </a:spcBef>
                <a:spcAft>
                  <a:spcPct val="0"/>
                </a:spcAft>
              </a:pPr>
              <a:r>
                <a:rPr lang="en-US" sz="1200" dirty="0">
                  <a:solidFill>
                    <a:sysClr val="windowText" lastClr="000000"/>
                  </a:solidFill>
                </a:rPr>
                <a:t>Applications</a:t>
              </a:r>
            </a:p>
            <a:p>
              <a:pPr algn="ctr" defTabSz="914099" fontAlgn="base">
                <a:spcBef>
                  <a:spcPct val="0"/>
                </a:spcBef>
                <a:spcAft>
                  <a:spcPct val="0"/>
                </a:spcAft>
              </a:pPr>
              <a:r>
                <a:rPr lang="en-US" sz="1200" dirty="0">
                  <a:solidFill>
                    <a:sysClr val="windowText" lastClr="000000"/>
                  </a:solidFill>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rPr>
                <a:t>Tabular Data Stream (TDS)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grpSp>
        <p:nvGrpSpPr>
          <p:cNvPr id="83" name="Group 82"/>
          <p:cNvGrpSpPr/>
          <p:nvPr/>
        </p:nvGrpSpPr>
        <p:grpSpPr>
          <a:xfrm>
            <a:off x="7518833" y="1999680"/>
            <a:ext cx="3976070" cy="2084188"/>
            <a:chOff x="7518833" y="1990153"/>
            <a:chExt cx="3976070" cy="2084188"/>
          </a:xfrm>
        </p:grpSpPr>
        <p:cxnSp>
          <p:nvCxnSpPr>
            <p:cNvPr id="85" name="Straight Connector 84"/>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87" name="Rectangle 86"/>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88" name="Rectangle 87"/>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89" name="Rectangle 88"/>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91" name="Rectangle 90"/>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92" name="Straight Arrow Connector 9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95" name="Group 94"/>
          <p:cNvGrpSpPr/>
          <p:nvPr/>
        </p:nvGrpSpPr>
        <p:grpSpPr>
          <a:xfrm>
            <a:off x="7518832" y="4137961"/>
            <a:ext cx="3976070" cy="1931810"/>
            <a:chOff x="7517244" y="4348917"/>
            <a:chExt cx="3976070" cy="1931810"/>
          </a:xfrm>
        </p:grpSpPr>
        <p:sp>
          <p:nvSpPr>
            <p:cNvPr id="96" name="Rectangle 95"/>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97" name="Rectangle 96"/>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98" name="Rectangle 97"/>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99" name="Rectangle 98"/>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100" name="Rectangle 99"/>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0" name="Rectangle 79"/>
          <p:cNvSpPr/>
          <p:nvPr/>
        </p:nvSpPr>
        <p:spPr>
          <a:xfrm>
            <a:off x="7478996" y="4101149"/>
            <a:ext cx="4055740" cy="1996467"/>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Rectangle 103"/>
          <p:cNvSpPr/>
          <p:nvPr/>
        </p:nvSpPr>
        <p:spPr>
          <a:xfrm>
            <a:off x="7473068" y="337250"/>
            <a:ext cx="4021834" cy="3782858"/>
          </a:xfrm>
          <a:prstGeom prst="rect">
            <a:avLst/>
          </a:prstGeom>
          <a:solidFill>
            <a:srgbClr val="1D438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88276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additive="base">
                                        <p:cTn id="7" dur="500" fill="hold"/>
                                        <p:tgtEl>
                                          <p:spTgt spid="79"/>
                                        </p:tgtEl>
                                        <p:attrNameLst>
                                          <p:attrName>ppt_x</p:attrName>
                                        </p:attrNameLst>
                                      </p:cBhvr>
                                      <p:tavLst>
                                        <p:tav tm="0">
                                          <p:val>
                                            <p:strVal val="#ppt_x"/>
                                          </p:val>
                                        </p:tav>
                                        <p:tav tm="100000">
                                          <p:val>
                                            <p:strVal val="#ppt_x"/>
                                          </p:val>
                                        </p:tav>
                                      </p:tavLst>
                                    </p:anim>
                                    <p:anim calcmode="lin" valueType="num">
                                      <p:cBhvr additive="base">
                                        <p:cTn id="8" dur="500" fill="hold"/>
                                        <p:tgtEl>
                                          <p:spTgt spid="7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9" grpId="0" animBg="1"/>
      <p:bldP spid="8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p:cNvSpPr/>
          <p:nvPr/>
        </p:nvSpPr>
        <p:spPr bwMode="auto">
          <a:xfrm>
            <a:off x="7518833" y="6123865"/>
            <a:ext cx="3976070" cy="325421"/>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bg1"/>
                    </a:gs>
                    <a:gs pos="100000">
                      <a:schemeClr val="bg1"/>
                    </a:gs>
                  </a:gsLst>
                  <a:lin ang="5400000" scaled="0"/>
                </a:gradFill>
                <a:latin typeface="+mj-lt"/>
              </a:rPr>
              <a:t>Infrastructure Layer</a:t>
            </a:r>
          </a:p>
        </p:txBody>
      </p:sp>
      <p:grpSp>
        <p:nvGrpSpPr>
          <p:cNvPr id="6" name="Group 5"/>
          <p:cNvGrpSpPr/>
          <p:nvPr/>
        </p:nvGrpSpPr>
        <p:grpSpPr>
          <a:xfrm>
            <a:off x="7518833" y="353101"/>
            <a:ext cx="3976070" cy="1592486"/>
            <a:chOff x="7518833" y="353101"/>
            <a:chExt cx="3976070" cy="1592486"/>
          </a:xfrm>
        </p:grpSpPr>
        <p:sp>
          <p:nvSpPr>
            <p:cNvPr id="84" name="Rectangle 83"/>
            <p:cNvSpPr/>
            <p:nvPr/>
          </p:nvSpPr>
          <p:spPr bwMode="auto">
            <a:xfrm>
              <a:off x="7518833" y="353101"/>
              <a:ext cx="3976070" cy="1592486"/>
            </a:xfrm>
            <a:prstGeom prst="rect">
              <a:avLst/>
            </a:prstGeom>
            <a:solidFill>
              <a:schemeClr val="accent4">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solidFill>
                    <a:schemeClr val="accent3">
                      <a:lumMod val="50000"/>
                    </a:schemeClr>
                  </a:solidFill>
                  <a:latin typeface="+mj-lt"/>
                </a:rPr>
                <a:t>Client Layer</a:t>
              </a:r>
            </a:p>
          </p:txBody>
        </p:sp>
        <p:sp>
          <p:nvSpPr>
            <p:cNvPr id="3" name="Rectangle 2"/>
            <p:cNvSpPr/>
            <p:nvPr/>
          </p:nvSpPr>
          <p:spPr bwMode="auto">
            <a:xfrm>
              <a:off x="7755827" y="634999"/>
              <a:ext cx="950621"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PHP</a:t>
              </a:r>
            </a:p>
          </p:txBody>
        </p:sp>
        <p:sp>
          <p:nvSpPr>
            <p:cNvPr id="39" name="Rectangle 38"/>
            <p:cNvSpPr/>
            <p:nvPr/>
          </p:nvSpPr>
          <p:spPr bwMode="auto">
            <a:xfrm>
              <a:off x="10293349" y="634999"/>
              <a:ext cx="950625"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WCF Data Services</a:t>
              </a:r>
            </a:p>
          </p:txBody>
        </p:sp>
        <p:sp>
          <p:nvSpPr>
            <p:cNvPr id="40" name="Rectangle 39"/>
            <p:cNvSpPr/>
            <p:nvPr/>
          </p:nvSpPr>
          <p:spPr bwMode="auto">
            <a:xfrm>
              <a:off x="8814342" y="634999"/>
              <a:ext cx="1371114" cy="579117"/>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SQL Server</a:t>
              </a:r>
            </a:p>
            <a:p>
              <a:pPr algn="ctr" defTabSz="914099" fontAlgn="base">
                <a:spcBef>
                  <a:spcPct val="0"/>
                </a:spcBef>
                <a:spcAft>
                  <a:spcPct val="0"/>
                </a:spcAft>
              </a:pPr>
              <a:r>
                <a:rPr lang="en-US" sz="1200" dirty="0">
                  <a:solidFill>
                    <a:sysClr val="windowText" lastClr="000000"/>
                  </a:solidFill>
                  <a:latin typeface="+mj-lt"/>
                </a:rPr>
                <a:t>Applications</a:t>
              </a:r>
            </a:p>
            <a:p>
              <a:pPr algn="ctr" defTabSz="914099" fontAlgn="base">
                <a:spcBef>
                  <a:spcPct val="0"/>
                </a:spcBef>
                <a:spcAft>
                  <a:spcPct val="0"/>
                </a:spcAft>
              </a:pPr>
              <a:r>
                <a:rPr lang="en-US" sz="1200" dirty="0">
                  <a:solidFill>
                    <a:sysClr val="windowText" lastClr="000000"/>
                  </a:solidFill>
                  <a:latin typeface="+mj-lt"/>
                </a:rPr>
                <a:t>and Tools</a:t>
              </a:r>
            </a:p>
          </p:txBody>
        </p:sp>
        <p:sp>
          <p:nvSpPr>
            <p:cNvPr id="41" name="Rectangle 40"/>
            <p:cNvSpPr/>
            <p:nvPr/>
          </p:nvSpPr>
          <p:spPr bwMode="auto">
            <a:xfrm>
              <a:off x="7755826"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ODBC</a:t>
              </a:r>
            </a:p>
          </p:txBody>
        </p:sp>
        <p:sp>
          <p:nvSpPr>
            <p:cNvPr id="42" name="Rectangle 41"/>
            <p:cNvSpPr/>
            <p:nvPr/>
          </p:nvSpPr>
          <p:spPr bwMode="auto">
            <a:xfrm>
              <a:off x="9551973" y="1274364"/>
              <a:ext cx="1692000"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ADO.NET</a:t>
              </a:r>
            </a:p>
          </p:txBody>
        </p:sp>
        <p:sp>
          <p:nvSpPr>
            <p:cNvPr id="43" name="Rectangle 42"/>
            <p:cNvSpPr/>
            <p:nvPr/>
          </p:nvSpPr>
          <p:spPr bwMode="auto">
            <a:xfrm>
              <a:off x="7755826" y="1570505"/>
              <a:ext cx="3488147" cy="235894"/>
            </a:xfrm>
            <a:prstGeom prst="rect">
              <a:avLst/>
            </a:prstGeom>
            <a:solidFill>
              <a:schemeClr val="accent4">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200" dirty="0">
                  <a:solidFill>
                    <a:sysClr val="windowText" lastClr="000000"/>
                  </a:solidFill>
                  <a:latin typeface="+mj-lt"/>
                </a:rPr>
                <a:t>Tabular Data Stream (TDS)</a:t>
              </a:r>
            </a:p>
          </p:txBody>
        </p:sp>
      </p:grpSp>
      <p:grpSp>
        <p:nvGrpSpPr>
          <p:cNvPr id="7" name="Group 6"/>
          <p:cNvGrpSpPr/>
          <p:nvPr/>
        </p:nvGrpSpPr>
        <p:grpSpPr>
          <a:xfrm>
            <a:off x="7518833" y="1999680"/>
            <a:ext cx="3976070" cy="2084188"/>
            <a:chOff x="7518833" y="1990153"/>
            <a:chExt cx="3976070" cy="2084188"/>
          </a:xfrm>
        </p:grpSpPr>
        <p:cxnSp>
          <p:nvCxnSpPr>
            <p:cNvPr id="13" name="Straight Connector 12"/>
            <p:cNvCxnSpPr/>
            <p:nvPr/>
          </p:nvCxnSpPr>
          <p:spPr>
            <a:xfrm>
              <a:off x="7518833" y="2169940"/>
              <a:ext cx="39760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bwMode="auto">
            <a:xfrm>
              <a:off x="7518833" y="2273249"/>
              <a:ext cx="3976070" cy="1801092"/>
            </a:xfrm>
            <a:prstGeom prst="rect">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Services Layer</a:t>
              </a:r>
            </a:p>
          </p:txBody>
        </p:sp>
        <p:sp>
          <p:nvSpPr>
            <p:cNvPr id="46" name="Rectangle 45"/>
            <p:cNvSpPr/>
            <p:nvPr/>
          </p:nvSpPr>
          <p:spPr bwMode="auto">
            <a:xfrm>
              <a:off x="7755827" y="2589499"/>
              <a:ext cx="3502080"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50" name="Rectangle 49"/>
            <p:cNvSpPr/>
            <p:nvPr/>
          </p:nvSpPr>
          <p:spPr bwMode="auto">
            <a:xfrm>
              <a:off x="7858256" y="268527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Provisioning</a:t>
              </a:r>
            </a:p>
          </p:txBody>
        </p:sp>
        <p:sp>
          <p:nvSpPr>
            <p:cNvPr id="51" name="Rectangle 50"/>
            <p:cNvSpPr/>
            <p:nvPr/>
          </p:nvSpPr>
          <p:spPr bwMode="auto">
            <a:xfrm>
              <a:off x="7858256" y="3117820"/>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Billing and Metering</a:t>
              </a:r>
            </a:p>
          </p:txBody>
        </p:sp>
        <p:sp>
          <p:nvSpPr>
            <p:cNvPr id="52" name="Rectangle 51"/>
            <p:cNvSpPr/>
            <p:nvPr/>
          </p:nvSpPr>
          <p:spPr bwMode="auto">
            <a:xfrm>
              <a:off x="7858256" y="3547311"/>
              <a:ext cx="3297222"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accent2">
                      <a:lumMod val="50000"/>
                    </a:schemeClr>
                  </a:solidFill>
                  <a:latin typeface="+mj-lt"/>
                </a:rPr>
                <a:t>Connection Routing</a:t>
              </a:r>
            </a:p>
          </p:txBody>
        </p:sp>
        <p:cxnSp>
          <p:nvCxnSpPr>
            <p:cNvPr id="82" name="Straight Arrow Connector 81"/>
            <p:cNvCxnSpPr/>
            <p:nvPr/>
          </p:nvCxnSpPr>
          <p:spPr>
            <a:xfrm flipV="1">
              <a:off x="9535865" y="2030053"/>
              <a:ext cx="0" cy="243196"/>
            </a:xfrm>
            <a:prstGeom prst="straightConnector1">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9611915" y="1990153"/>
              <a:ext cx="583493"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solidFill>
                  <a:latin typeface="+mj-lt"/>
                </a:rPr>
                <a:t>TDS+SSL</a:t>
              </a:r>
            </a:p>
          </p:txBody>
        </p:sp>
      </p:grpSp>
      <p:grpSp>
        <p:nvGrpSpPr>
          <p:cNvPr id="3072" name="Group 3071"/>
          <p:cNvGrpSpPr/>
          <p:nvPr/>
        </p:nvGrpSpPr>
        <p:grpSpPr>
          <a:xfrm>
            <a:off x="7518832" y="4137961"/>
            <a:ext cx="3976070" cy="1931810"/>
            <a:chOff x="7517244" y="4348917"/>
            <a:chExt cx="3976070" cy="1931810"/>
          </a:xfrm>
        </p:grpSpPr>
        <p:sp>
          <p:nvSpPr>
            <p:cNvPr id="63" name="Rectangle 62"/>
            <p:cNvSpPr/>
            <p:nvPr/>
          </p:nvSpPr>
          <p:spPr bwMode="auto">
            <a:xfrm>
              <a:off x="7517244" y="4348917"/>
              <a:ext cx="3976070" cy="1931810"/>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400" dirty="0">
                  <a:gradFill>
                    <a:gsLst>
                      <a:gs pos="0">
                        <a:schemeClr val="bg1"/>
                      </a:gs>
                      <a:gs pos="100000">
                        <a:schemeClr val="bg1"/>
                      </a:gs>
                    </a:gsLst>
                    <a:lin ang="5400000" scaled="0"/>
                  </a:gradFill>
                  <a:latin typeface="+mj-lt"/>
                </a:rPr>
                <a:t>Platform Layer</a:t>
              </a:r>
            </a:p>
          </p:txBody>
        </p:sp>
        <p:sp>
          <p:nvSpPr>
            <p:cNvPr id="64" name="Rectangle 63"/>
            <p:cNvSpPr/>
            <p:nvPr/>
          </p:nvSpPr>
          <p:spPr bwMode="auto">
            <a:xfrm>
              <a:off x="7754238" y="4645139"/>
              <a:ext cx="3488147" cy="1420185"/>
            </a:xfrm>
            <a:prstGeom prst="rect">
              <a:avLst/>
            </a:prstGeom>
            <a:solidFill>
              <a:schemeClr val="accent6"/>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chemeClr val="tx1"/>
                    </a:gs>
                    <a:gs pos="100000">
                      <a:schemeClr val="tx1"/>
                    </a:gs>
                  </a:gsLst>
                  <a:lin ang="5400000" scaled="0"/>
                </a:gradFill>
                <a:latin typeface="+mj-lt"/>
              </a:endParaRPr>
            </a:p>
          </p:txBody>
        </p:sp>
        <p:sp>
          <p:nvSpPr>
            <p:cNvPr id="65" name="Rectangle 64"/>
            <p:cNvSpPr/>
            <p:nvPr/>
          </p:nvSpPr>
          <p:spPr bwMode="auto">
            <a:xfrm>
              <a:off x="7856666" y="474091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Server</a:t>
              </a:r>
            </a:p>
          </p:txBody>
        </p:sp>
        <p:sp>
          <p:nvSpPr>
            <p:cNvPr id="66" name="Rectangle 65"/>
            <p:cNvSpPr/>
            <p:nvPr/>
          </p:nvSpPr>
          <p:spPr bwMode="auto">
            <a:xfrm>
              <a:off x="7856666" y="5173460"/>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SQL Database Fabric</a:t>
              </a:r>
            </a:p>
          </p:txBody>
        </p:sp>
        <p:sp>
          <p:nvSpPr>
            <p:cNvPr id="67" name="Rectangle 66"/>
            <p:cNvSpPr/>
            <p:nvPr/>
          </p:nvSpPr>
          <p:spPr bwMode="auto">
            <a:xfrm>
              <a:off x="7856666" y="5602951"/>
              <a:ext cx="3297224" cy="354595"/>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gradFill>
                    <a:gsLst>
                      <a:gs pos="0">
                        <a:schemeClr val="tx1"/>
                      </a:gs>
                      <a:gs pos="100000">
                        <a:schemeClr val="tx1"/>
                      </a:gs>
                    </a:gsLst>
                    <a:lin ang="5400000" scaled="0"/>
                  </a:gradFill>
                  <a:latin typeface="+mj-lt"/>
                </a:rPr>
                <a:t>Management Services</a:t>
              </a:r>
            </a:p>
          </p:txBody>
        </p:sp>
      </p:grpSp>
      <p:sp>
        <p:nvSpPr>
          <p:cNvPr id="81"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How It </a:t>
            </a:r>
            <a:r>
              <a:rPr lang="en-US" dirty="0" smtClean="0"/>
              <a:t>Works – Architecture of the Service</a:t>
            </a:r>
            <a:endParaRPr lang="en-US" dirty="0"/>
          </a:p>
        </p:txBody>
      </p:sp>
      <p:sp>
        <p:nvSpPr>
          <p:cNvPr id="2" name="Left Brace 1"/>
          <p:cNvSpPr/>
          <p:nvPr/>
        </p:nvSpPr>
        <p:spPr>
          <a:xfrm>
            <a:off x="6531427" y="2179466"/>
            <a:ext cx="667658" cy="42698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80" name="Content Placeholder 2"/>
          <p:cNvSpPr txBox="1">
            <a:spLocks/>
          </p:cNvSpPr>
          <p:nvPr/>
        </p:nvSpPr>
        <p:spPr>
          <a:xfrm>
            <a:off x="1175657" y="3562787"/>
            <a:ext cx="5355769" cy="1503179"/>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spcBef>
                <a:spcPts val="600"/>
              </a:spcBef>
              <a:buNone/>
            </a:pPr>
            <a:r>
              <a:rPr lang="en-US" sz="5400" spc="-51" dirty="0" smtClean="0">
                <a:solidFill>
                  <a:schemeClr val="bg2"/>
                </a:solidFill>
                <a:latin typeface="+mj-lt"/>
              </a:rPr>
              <a:t>Microsoft Azure</a:t>
            </a:r>
            <a:br>
              <a:rPr lang="en-US" sz="5400" spc="-51" dirty="0" smtClean="0">
                <a:solidFill>
                  <a:schemeClr val="bg2"/>
                </a:solidFill>
                <a:latin typeface="+mj-lt"/>
              </a:rPr>
            </a:br>
            <a:r>
              <a:rPr lang="en-US" sz="5400" spc="-51" dirty="0" smtClean="0">
                <a:solidFill>
                  <a:schemeClr val="bg2"/>
                </a:solidFill>
                <a:latin typeface="+mj-lt"/>
              </a:rPr>
              <a:t>SQL Database</a:t>
            </a:r>
          </a:p>
          <a:p>
            <a:pPr marL="3175" lvl="1" indent="0" defTabSz="914325">
              <a:spcBef>
                <a:spcPts val="600"/>
              </a:spcBef>
              <a:buNone/>
            </a:pPr>
            <a:r>
              <a:rPr lang="en-US" sz="5400" spc="-51" dirty="0" smtClean="0">
                <a:solidFill>
                  <a:schemeClr val="bg2"/>
                </a:solidFill>
                <a:latin typeface="+mj-lt"/>
              </a:rPr>
              <a:t>PaaS</a:t>
            </a:r>
            <a:endParaRPr lang="en-US" sz="5400" dirty="0">
              <a:latin typeface="+mj-lt"/>
            </a:endParaRPr>
          </a:p>
        </p:txBody>
      </p:sp>
    </p:spTree>
    <p:extLst>
      <p:ext uri="{BB962C8B-B14F-4D97-AF65-F5344CB8AC3E}">
        <p14:creationId xmlns:p14="http://schemas.microsoft.com/office/powerpoint/2010/main" val="11539832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Database Server</a:t>
            </a:r>
            <a:endParaRPr lang="en-US" dirty="0"/>
          </a:p>
        </p:txBody>
      </p:sp>
      <p:sp>
        <p:nvSpPr>
          <p:cNvPr id="3" name="Content Placeholder 2"/>
          <p:cNvSpPr>
            <a:spLocks noGrp="1"/>
          </p:cNvSpPr>
          <p:nvPr>
            <p:ph sz="quarter" idx="10"/>
          </p:nvPr>
        </p:nvSpPr>
        <p:spPr/>
        <p:txBody>
          <a:bodyPr/>
          <a:lstStyle/>
          <a:p>
            <a:pPr marL="252000" indent="0" defTabSz="914325">
              <a:spcBef>
                <a:spcPts val="1200"/>
              </a:spcBef>
              <a:buNone/>
            </a:pPr>
            <a:r>
              <a:rPr lang="en-US" sz="4000" dirty="0"/>
              <a:t>The Service head contains databases</a:t>
            </a:r>
          </a:p>
          <a:p>
            <a:pPr marL="252000" lvl="1" indent="0" defTabSz="914325">
              <a:spcBef>
                <a:spcPts val="1200"/>
              </a:spcBef>
              <a:buNone/>
            </a:pPr>
            <a:r>
              <a:rPr lang="en-US" sz="4000" dirty="0">
                <a:latin typeface="+mj-lt"/>
              </a:rPr>
              <a:t>Connect via automatically generated FQDN: {name}.database.windows.net</a:t>
            </a:r>
          </a:p>
          <a:p>
            <a:pPr marL="252000" lvl="1" indent="0" defTabSz="914325">
              <a:spcBef>
                <a:spcPts val="1200"/>
              </a:spcBef>
              <a:buNone/>
            </a:pPr>
            <a:r>
              <a:rPr lang="en-US" sz="4000" dirty="0">
                <a:latin typeface="+mj-lt"/>
              </a:rPr>
              <a:t>Initially contains only a master database</a:t>
            </a:r>
          </a:p>
          <a:p>
            <a:endParaRPr lang="en-US" sz="4000" dirty="0"/>
          </a:p>
        </p:txBody>
      </p:sp>
    </p:spTree>
    <p:extLst>
      <p:ext uri="{BB962C8B-B14F-4D97-AF65-F5344CB8AC3E}">
        <p14:creationId xmlns:p14="http://schemas.microsoft.com/office/powerpoint/2010/main" val="4159109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99734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777242" y="1729896"/>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554222" y="-305875"/>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12393990" y="4826614"/>
            <a:ext cx="351753" cy="221818"/>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sp>
        <p:nvSpPr>
          <p:cNvPr id="25" name="AutoShape 3"/>
          <p:cNvSpPr>
            <a:spLocks noChangeAspect="1" noChangeArrowheads="1" noTextEdit="1"/>
          </p:cNvSpPr>
          <p:nvPr/>
        </p:nvSpPr>
        <p:spPr bwMode="auto">
          <a:xfrm>
            <a:off x="5879201" y="1236213"/>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0" name="Group 49"/>
          <p:cNvGrpSpPr/>
          <p:nvPr/>
        </p:nvGrpSpPr>
        <p:grpSpPr>
          <a:xfrm>
            <a:off x="12546390" y="4979014"/>
            <a:ext cx="351753" cy="221818"/>
            <a:chOff x="6890257" y="1429952"/>
            <a:chExt cx="2957912" cy="1898016"/>
          </a:xfrm>
        </p:grpSpPr>
        <p:pic>
          <p:nvPicPr>
            <p:cNvPr id="51" name="Picture 50"/>
            <p:cNvPicPr>
              <a:picLocks noChangeAspect="1"/>
            </p:cNvPicPr>
            <p:nvPr/>
          </p:nvPicPr>
          <p:blipFill>
            <a:blip r:embed="rId3"/>
            <a:stretch>
              <a:fillRect/>
            </a:stretch>
          </p:blipFill>
          <p:spPr>
            <a:xfrm>
              <a:off x="6890257" y="1429952"/>
              <a:ext cx="1442041" cy="928181"/>
            </a:xfrm>
            <a:prstGeom prst="rect">
              <a:avLst/>
            </a:prstGeom>
          </p:spPr>
        </p:pic>
        <p:pic>
          <p:nvPicPr>
            <p:cNvPr id="54" name="Picture 53"/>
            <p:cNvPicPr>
              <a:picLocks noChangeAspect="1"/>
            </p:cNvPicPr>
            <p:nvPr/>
          </p:nvPicPr>
          <p:blipFill>
            <a:blip r:embed="rId3"/>
            <a:stretch>
              <a:fillRect/>
            </a:stretch>
          </p:blipFill>
          <p:spPr>
            <a:xfrm>
              <a:off x="7106810" y="1568500"/>
              <a:ext cx="1442041" cy="928181"/>
            </a:xfrm>
            <a:prstGeom prst="rect">
              <a:avLst/>
            </a:prstGeom>
          </p:spPr>
        </p:pic>
        <p:pic>
          <p:nvPicPr>
            <p:cNvPr id="56" name="Picture 55"/>
            <p:cNvPicPr>
              <a:picLocks noChangeAspect="1"/>
            </p:cNvPicPr>
            <p:nvPr/>
          </p:nvPicPr>
          <p:blipFill>
            <a:blip r:embed="rId3"/>
            <a:stretch>
              <a:fillRect/>
            </a:stretch>
          </p:blipFill>
          <p:spPr>
            <a:xfrm>
              <a:off x="7323363" y="1707048"/>
              <a:ext cx="1442041" cy="928181"/>
            </a:xfrm>
            <a:prstGeom prst="rect">
              <a:avLst/>
            </a:prstGeom>
          </p:spPr>
        </p:pic>
        <p:pic>
          <p:nvPicPr>
            <p:cNvPr id="57" name="Picture 56"/>
            <p:cNvPicPr>
              <a:picLocks noChangeAspect="1"/>
            </p:cNvPicPr>
            <p:nvPr/>
          </p:nvPicPr>
          <p:blipFill>
            <a:blip r:embed="rId3"/>
            <a:stretch>
              <a:fillRect/>
            </a:stretch>
          </p:blipFill>
          <p:spPr>
            <a:xfrm>
              <a:off x="7539916" y="1845596"/>
              <a:ext cx="1442041" cy="928181"/>
            </a:xfrm>
            <a:prstGeom prst="rect">
              <a:avLst/>
            </a:prstGeom>
          </p:spPr>
        </p:pic>
        <p:pic>
          <p:nvPicPr>
            <p:cNvPr id="67" name="Picture 66"/>
            <p:cNvPicPr>
              <a:picLocks noChangeAspect="1"/>
            </p:cNvPicPr>
            <p:nvPr/>
          </p:nvPicPr>
          <p:blipFill>
            <a:blip r:embed="rId3"/>
            <a:stretch>
              <a:fillRect/>
            </a:stretch>
          </p:blipFill>
          <p:spPr>
            <a:xfrm>
              <a:off x="7756469" y="1984144"/>
              <a:ext cx="1442041" cy="928181"/>
            </a:xfrm>
            <a:prstGeom prst="rect">
              <a:avLst/>
            </a:prstGeom>
          </p:spPr>
        </p:pic>
        <p:pic>
          <p:nvPicPr>
            <p:cNvPr id="68" name="Picture 67"/>
            <p:cNvPicPr>
              <a:picLocks noChangeAspect="1"/>
            </p:cNvPicPr>
            <p:nvPr/>
          </p:nvPicPr>
          <p:blipFill>
            <a:blip r:embed="rId3"/>
            <a:stretch>
              <a:fillRect/>
            </a:stretch>
          </p:blipFill>
          <p:spPr>
            <a:xfrm>
              <a:off x="7973022" y="2122692"/>
              <a:ext cx="1442041" cy="928181"/>
            </a:xfrm>
            <a:prstGeom prst="rect">
              <a:avLst/>
            </a:prstGeom>
          </p:spPr>
        </p:pic>
        <p:pic>
          <p:nvPicPr>
            <p:cNvPr id="69" name="Picture 68"/>
            <p:cNvPicPr>
              <a:picLocks noChangeAspect="1"/>
            </p:cNvPicPr>
            <p:nvPr/>
          </p:nvPicPr>
          <p:blipFill>
            <a:blip r:embed="rId3"/>
            <a:stretch>
              <a:fillRect/>
            </a:stretch>
          </p:blipFill>
          <p:spPr>
            <a:xfrm>
              <a:off x="8189575" y="2261240"/>
              <a:ext cx="1442041" cy="928181"/>
            </a:xfrm>
            <a:prstGeom prst="rect">
              <a:avLst/>
            </a:prstGeom>
          </p:spPr>
        </p:pic>
        <p:pic>
          <p:nvPicPr>
            <p:cNvPr id="73" name="Picture 72"/>
            <p:cNvPicPr>
              <a:picLocks noChangeAspect="1"/>
            </p:cNvPicPr>
            <p:nvPr/>
          </p:nvPicPr>
          <p:blipFill>
            <a:blip r:embed="rId3"/>
            <a:stretch>
              <a:fillRect/>
            </a:stretch>
          </p:blipFill>
          <p:spPr>
            <a:xfrm>
              <a:off x="8406128" y="2399787"/>
              <a:ext cx="1442041" cy="928181"/>
            </a:xfrm>
            <a:prstGeom prst="rect">
              <a:avLst/>
            </a:prstGeom>
          </p:spPr>
        </p:pic>
      </p:grpSp>
      <p:grpSp>
        <p:nvGrpSpPr>
          <p:cNvPr id="75" name="Group 74"/>
          <p:cNvGrpSpPr/>
          <p:nvPr/>
        </p:nvGrpSpPr>
        <p:grpSpPr>
          <a:xfrm>
            <a:off x="12698790" y="5131414"/>
            <a:ext cx="351753" cy="221818"/>
            <a:chOff x="6890257" y="1429952"/>
            <a:chExt cx="2957912" cy="1898016"/>
          </a:xfrm>
        </p:grpSpPr>
        <p:pic>
          <p:nvPicPr>
            <p:cNvPr id="76" name="Picture 75"/>
            <p:cNvPicPr>
              <a:picLocks noChangeAspect="1"/>
            </p:cNvPicPr>
            <p:nvPr/>
          </p:nvPicPr>
          <p:blipFill>
            <a:blip r:embed="rId3"/>
            <a:stretch>
              <a:fillRect/>
            </a:stretch>
          </p:blipFill>
          <p:spPr>
            <a:xfrm>
              <a:off x="6890257" y="1429952"/>
              <a:ext cx="1442041" cy="928181"/>
            </a:xfrm>
            <a:prstGeom prst="rect">
              <a:avLst/>
            </a:prstGeom>
          </p:spPr>
        </p:pic>
        <p:pic>
          <p:nvPicPr>
            <p:cNvPr id="77" name="Picture 76"/>
            <p:cNvPicPr>
              <a:picLocks noChangeAspect="1"/>
            </p:cNvPicPr>
            <p:nvPr/>
          </p:nvPicPr>
          <p:blipFill>
            <a:blip r:embed="rId3"/>
            <a:stretch>
              <a:fillRect/>
            </a:stretch>
          </p:blipFill>
          <p:spPr>
            <a:xfrm>
              <a:off x="7106810" y="1568500"/>
              <a:ext cx="1442041" cy="928181"/>
            </a:xfrm>
            <a:prstGeom prst="rect">
              <a:avLst/>
            </a:prstGeom>
          </p:spPr>
        </p:pic>
        <p:pic>
          <p:nvPicPr>
            <p:cNvPr id="78" name="Picture 77"/>
            <p:cNvPicPr>
              <a:picLocks noChangeAspect="1"/>
            </p:cNvPicPr>
            <p:nvPr/>
          </p:nvPicPr>
          <p:blipFill>
            <a:blip r:embed="rId3"/>
            <a:stretch>
              <a:fillRect/>
            </a:stretch>
          </p:blipFill>
          <p:spPr>
            <a:xfrm>
              <a:off x="7323363" y="1707048"/>
              <a:ext cx="1442041" cy="928181"/>
            </a:xfrm>
            <a:prstGeom prst="rect">
              <a:avLst/>
            </a:prstGeom>
          </p:spPr>
        </p:pic>
        <p:pic>
          <p:nvPicPr>
            <p:cNvPr id="79" name="Picture 78"/>
            <p:cNvPicPr>
              <a:picLocks noChangeAspect="1"/>
            </p:cNvPicPr>
            <p:nvPr/>
          </p:nvPicPr>
          <p:blipFill>
            <a:blip r:embed="rId3"/>
            <a:stretch>
              <a:fillRect/>
            </a:stretch>
          </p:blipFill>
          <p:spPr>
            <a:xfrm>
              <a:off x="7539916" y="1845596"/>
              <a:ext cx="1442041" cy="928181"/>
            </a:xfrm>
            <a:prstGeom prst="rect">
              <a:avLst/>
            </a:prstGeom>
          </p:spPr>
        </p:pic>
        <p:pic>
          <p:nvPicPr>
            <p:cNvPr id="80" name="Picture 79"/>
            <p:cNvPicPr>
              <a:picLocks noChangeAspect="1"/>
            </p:cNvPicPr>
            <p:nvPr/>
          </p:nvPicPr>
          <p:blipFill>
            <a:blip r:embed="rId3"/>
            <a:stretch>
              <a:fillRect/>
            </a:stretch>
          </p:blipFill>
          <p:spPr>
            <a:xfrm>
              <a:off x="7756469" y="1984144"/>
              <a:ext cx="1442041" cy="928181"/>
            </a:xfrm>
            <a:prstGeom prst="rect">
              <a:avLst/>
            </a:prstGeom>
          </p:spPr>
        </p:pic>
        <p:pic>
          <p:nvPicPr>
            <p:cNvPr id="81" name="Picture 80"/>
            <p:cNvPicPr>
              <a:picLocks noChangeAspect="1"/>
            </p:cNvPicPr>
            <p:nvPr/>
          </p:nvPicPr>
          <p:blipFill>
            <a:blip r:embed="rId3"/>
            <a:stretch>
              <a:fillRect/>
            </a:stretch>
          </p:blipFill>
          <p:spPr>
            <a:xfrm>
              <a:off x="7973022" y="2122692"/>
              <a:ext cx="1442041" cy="928181"/>
            </a:xfrm>
            <a:prstGeom prst="rect">
              <a:avLst/>
            </a:prstGeom>
          </p:spPr>
        </p:pic>
        <p:pic>
          <p:nvPicPr>
            <p:cNvPr id="82" name="Picture 81"/>
            <p:cNvPicPr>
              <a:picLocks noChangeAspect="1"/>
            </p:cNvPicPr>
            <p:nvPr/>
          </p:nvPicPr>
          <p:blipFill>
            <a:blip r:embed="rId3"/>
            <a:stretch>
              <a:fillRect/>
            </a:stretch>
          </p:blipFill>
          <p:spPr>
            <a:xfrm>
              <a:off x="8189575" y="2261240"/>
              <a:ext cx="1442041" cy="928181"/>
            </a:xfrm>
            <a:prstGeom prst="rect">
              <a:avLst/>
            </a:prstGeom>
          </p:spPr>
        </p:pic>
        <p:pic>
          <p:nvPicPr>
            <p:cNvPr id="83" name="Picture 82"/>
            <p:cNvPicPr>
              <a:picLocks noChangeAspect="1"/>
            </p:cNvPicPr>
            <p:nvPr/>
          </p:nvPicPr>
          <p:blipFill>
            <a:blip r:embed="rId3"/>
            <a:stretch>
              <a:fillRect/>
            </a:stretch>
          </p:blipFill>
          <p:spPr>
            <a:xfrm>
              <a:off x="8406128" y="2399787"/>
              <a:ext cx="1442041" cy="928181"/>
            </a:xfrm>
            <a:prstGeom prst="rect">
              <a:avLst/>
            </a:prstGeom>
          </p:spPr>
        </p:pic>
      </p:grpSp>
      <p:sp>
        <p:nvSpPr>
          <p:cNvPr id="90" name="TextBox 89"/>
          <p:cNvSpPr txBox="1"/>
          <p:nvPr/>
        </p:nvSpPr>
        <p:spPr>
          <a:xfrm>
            <a:off x="3766770" y="3196174"/>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Full Access</a:t>
            </a:r>
          </a:p>
        </p:txBody>
      </p:sp>
      <p:sp>
        <p:nvSpPr>
          <p:cNvPr id="91" name="TextBox 90"/>
          <p:cNvSpPr txBox="1"/>
          <p:nvPr/>
        </p:nvSpPr>
        <p:spPr>
          <a:xfrm>
            <a:off x="3292932" y="3465098"/>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Selective Access</a:t>
            </a:r>
          </a:p>
        </p:txBody>
      </p:sp>
      <p:grpSp>
        <p:nvGrpSpPr>
          <p:cNvPr id="34" name="Group 33"/>
          <p:cNvGrpSpPr/>
          <p:nvPr/>
        </p:nvGrpSpPr>
        <p:grpSpPr>
          <a:xfrm>
            <a:off x="623839" y="462464"/>
            <a:ext cx="4936211" cy="2964424"/>
            <a:chOff x="1286907" y="-48102"/>
            <a:chExt cx="4936211" cy="2964424"/>
          </a:xfrm>
        </p:grpSpPr>
        <p:grpSp>
          <p:nvGrpSpPr>
            <p:cNvPr id="4" name="Group 3"/>
            <p:cNvGrpSpPr/>
            <p:nvPr/>
          </p:nvGrpSpPr>
          <p:grpSpPr>
            <a:xfrm>
              <a:off x="1286907" y="-48102"/>
              <a:ext cx="4936211" cy="2964424"/>
              <a:chOff x="2968134" y="738303"/>
              <a:chExt cx="4936211" cy="2964424"/>
            </a:xfrm>
          </p:grpSpPr>
          <p:pic>
            <p:nvPicPr>
              <p:cNvPr id="58" name="Picture 57"/>
              <p:cNvPicPr>
                <a:picLocks noChangeAspect="1"/>
              </p:cNvPicPr>
              <p:nvPr/>
            </p:nvPicPr>
            <p:blipFill>
              <a:blip r:embed="rId4"/>
              <a:stretch>
                <a:fillRect/>
              </a:stretch>
            </p:blipFill>
            <p:spPr>
              <a:xfrm>
                <a:off x="3976444" y="738303"/>
                <a:ext cx="3561040" cy="2295459"/>
              </a:xfrm>
              <a:prstGeom prst="rect">
                <a:avLst/>
              </a:prstGeom>
            </p:spPr>
          </p:pic>
          <p:pic>
            <p:nvPicPr>
              <p:cNvPr id="12" name="Picture 11"/>
              <p:cNvPicPr>
                <a:picLocks noChangeAspect="1"/>
              </p:cNvPicPr>
              <p:nvPr/>
            </p:nvPicPr>
            <p:blipFill>
              <a:blip r:embed="rId4"/>
              <a:stretch>
                <a:fillRect/>
              </a:stretch>
            </p:blipFill>
            <p:spPr>
              <a:xfrm>
                <a:off x="3084874" y="1303154"/>
                <a:ext cx="3561040" cy="2295459"/>
              </a:xfrm>
              <a:prstGeom prst="rect">
                <a:avLst/>
              </a:prstGeom>
            </p:spPr>
          </p:pic>
          <p:sp>
            <p:nvSpPr>
              <p:cNvPr id="3" name="TextBox 2"/>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SQL Database Server</a:t>
                </a:r>
              </a:p>
            </p:txBody>
          </p:sp>
        </p:grpSp>
        <p:pic>
          <p:nvPicPr>
            <p:cNvPr id="101"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8102" y="938329"/>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2"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3299" y="567326"/>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0208" y="1336738"/>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4"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2194" y="559185"/>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5"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7391" y="188182"/>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6" name="Picture 2" descr="C:\Users\Nazik\AppData\Local\Temp\SNAGHTMLe923f1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4300" y="957594"/>
              <a:ext cx="604476" cy="604476"/>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21" name="TextBox 120"/>
          <p:cNvSpPr txBox="1"/>
          <p:nvPr/>
        </p:nvSpPr>
        <p:spPr>
          <a:xfrm>
            <a:off x="4151006" y="3006789"/>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Allow Azure Services</a:t>
            </a:r>
          </a:p>
        </p:txBody>
      </p:sp>
      <p:cxnSp>
        <p:nvCxnSpPr>
          <p:cNvPr id="6" name="Straight Arrow Connector 5"/>
          <p:cNvCxnSpPr>
            <a:cxnSpLocks noChangeAspect="1"/>
          </p:cNvCxnSpPr>
          <p:nvPr/>
        </p:nvCxnSpPr>
        <p:spPr>
          <a:xfrm flipH="1" flipV="1">
            <a:off x="3403035" y="2079430"/>
            <a:ext cx="2678366" cy="1699595"/>
          </a:xfrm>
          <a:prstGeom prst="straightConnector1">
            <a:avLst/>
          </a:prstGeom>
          <a:ln w="3175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cxnSpLocks noChangeAspect="1"/>
          </p:cNvCxnSpPr>
          <p:nvPr/>
        </p:nvCxnSpPr>
        <p:spPr>
          <a:xfrm flipH="1" flipV="1">
            <a:off x="4418359" y="2377361"/>
            <a:ext cx="2010073" cy="1325287"/>
          </a:xfrm>
          <a:prstGeom prst="straightConnector1">
            <a:avLst/>
          </a:prstGeom>
          <a:ln w="31750">
            <a:solidFill>
              <a:schemeClr val="accent4">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noChangeAspect="1"/>
          </p:cNvCxnSpPr>
          <p:nvPr/>
        </p:nvCxnSpPr>
        <p:spPr>
          <a:xfrm flipH="1" flipV="1">
            <a:off x="4753358" y="2191617"/>
            <a:ext cx="3096836" cy="2041817"/>
          </a:xfrm>
          <a:prstGeom prst="straightConnector1">
            <a:avLst/>
          </a:prstGeom>
          <a:ln w="31750">
            <a:solidFill>
              <a:schemeClr val="accent3"/>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71311" y="2742545"/>
            <a:ext cx="1000966" cy="1000966"/>
          </a:xfrm>
          <a:prstGeom prst="rect">
            <a:avLst/>
          </a:prstGeom>
          <a:noFill/>
          <a:scene3d>
            <a:camera prst="isometricRightUp">
              <a:rot lat="2400000" lon="18899995" rev="0"/>
            </a:camera>
            <a:lightRig rig="threePt" dir="t"/>
          </a:scene3d>
        </p:spPr>
      </p:pic>
      <p:cxnSp>
        <p:nvCxnSpPr>
          <p:cNvPr id="88" name="Straight Arrow Connector 87"/>
          <p:cNvCxnSpPr>
            <a:cxnSpLocks/>
          </p:cNvCxnSpPr>
          <p:nvPr/>
        </p:nvCxnSpPr>
        <p:spPr>
          <a:xfrm flipV="1">
            <a:off x="3775581" y="3765668"/>
            <a:ext cx="2300640" cy="1571372"/>
          </a:xfrm>
          <a:prstGeom prst="straightConnector1">
            <a:avLst/>
          </a:prstGeom>
          <a:ln w="31750">
            <a:solidFill>
              <a:schemeClr val="accent5"/>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cxnSpLocks/>
          </p:cNvCxnSpPr>
          <p:nvPr/>
        </p:nvCxnSpPr>
        <p:spPr>
          <a:xfrm flipV="1">
            <a:off x="4057609" y="3691381"/>
            <a:ext cx="2367983" cy="1645813"/>
          </a:xfrm>
          <a:prstGeom prst="straightConnector1">
            <a:avLst/>
          </a:prstGeom>
          <a:ln w="31750">
            <a:solidFill>
              <a:schemeClr val="accent4">
                <a:lumMod val="40000"/>
                <a:lumOff val="60000"/>
              </a:schemeClr>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stretch>
            <a:fillRect/>
          </a:stretch>
        </p:blipFill>
        <p:spPr>
          <a:xfrm>
            <a:off x="635967" y="2300174"/>
            <a:ext cx="1843189" cy="1221641"/>
          </a:xfrm>
          <a:prstGeom prst="rect">
            <a:avLst/>
          </a:prstGeom>
        </p:spPr>
      </p:pic>
      <p:grpSp>
        <p:nvGrpSpPr>
          <p:cNvPr id="23" name="Group 22"/>
          <p:cNvGrpSpPr/>
          <p:nvPr/>
        </p:nvGrpSpPr>
        <p:grpSpPr>
          <a:xfrm>
            <a:off x="6370980" y="4179112"/>
            <a:ext cx="3577173" cy="2171661"/>
            <a:chOff x="6606168" y="3966592"/>
            <a:chExt cx="3577173" cy="2171661"/>
          </a:xfrm>
        </p:grpSpPr>
        <p:grpSp>
          <p:nvGrpSpPr>
            <p:cNvPr id="45" name="Group 44"/>
            <p:cNvGrpSpPr/>
            <p:nvPr/>
          </p:nvGrpSpPr>
          <p:grpSpPr>
            <a:xfrm>
              <a:off x="6606168" y="3966592"/>
              <a:ext cx="3577173" cy="2171661"/>
              <a:chOff x="2968134" y="738303"/>
              <a:chExt cx="4936211" cy="2964424"/>
            </a:xfrm>
          </p:grpSpPr>
          <p:pic>
            <p:nvPicPr>
              <p:cNvPr id="46" name="Picture 45"/>
              <p:cNvPicPr>
                <a:picLocks noChangeAspect="1"/>
              </p:cNvPicPr>
              <p:nvPr/>
            </p:nvPicPr>
            <p:blipFill>
              <a:blip r:embed="rId4"/>
              <a:stretch>
                <a:fillRect/>
              </a:stretch>
            </p:blipFill>
            <p:spPr>
              <a:xfrm>
                <a:off x="3976444" y="738303"/>
                <a:ext cx="3561040" cy="2295458"/>
              </a:xfrm>
              <a:prstGeom prst="rect">
                <a:avLst/>
              </a:prstGeom>
            </p:spPr>
          </p:pic>
          <p:pic>
            <p:nvPicPr>
              <p:cNvPr id="47" name="Picture 46"/>
              <p:cNvPicPr>
                <a:picLocks noChangeAspect="1"/>
              </p:cNvPicPr>
              <p:nvPr/>
            </p:nvPicPr>
            <p:blipFill>
              <a:blip r:embed="rId4"/>
              <a:stretch>
                <a:fillRect/>
              </a:stretch>
            </p:blipFill>
            <p:spPr>
              <a:xfrm>
                <a:off x="3084874" y="1303154"/>
                <a:ext cx="3561040" cy="2295459"/>
              </a:xfrm>
              <a:prstGeom prst="rect">
                <a:avLst/>
              </a:prstGeom>
            </p:spPr>
          </p:pic>
          <p:sp>
            <p:nvSpPr>
              <p:cNvPr id="48" name="TextBox 47"/>
              <p:cNvSpPr txBox="1"/>
              <p:nvPr/>
            </p:nvSpPr>
            <p:spPr>
              <a:xfrm>
                <a:off x="2968134" y="3213362"/>
                <a:ext cx="4936211" cy="489365"/>
              </a:xfrm>
              <a:prstGeom prst="rect">
                <a:avLst/>
              </a:prstGeom>
              <a:noFill/>
              <a:scene3d>
                <a:camera prst="isometricBottomDown">
                  <a:rot lat="1967866" lon="19192754" rev="18163941"/>
                </a:camera>
                <a:lightRig rig="threePt" dir="t"/>
              </a:scene3d>
            </p:spPr>
            <p:txBody>
              <a:bodyPr wrap="square" lIns="182880" tIns="146304" rIns="182880" bIns="146304" rtlCol="0">
                <a:spAutoFit/>
              </a:bodyPr>
              <a:lstStyle/>
              <a:p>
                <a:pPr>
                  <a:lnSpc>
                    <a:spcPct val="90000"/>
                  </a:lnSpc>
                  <a:spcAft>
                    <a:spcPts val="600"/>
                  </a:spcAft>
                </a:pPr>
                <a:r>
                  <a:rPr lang="en-US" sz="1400" dirty="0" smtClean="0">
                    <a:solidFill>
                      <a:schemeClr val="bg1"/>
                    </a:solidFill>
                  </a:rPr>
                  <a:t>Azure Services</a:t>
                </a:r>
              </a:p>
            </p:txBody>
          </p:sp>
        </p:grpSp>
        <p:pic>
          <p:nvPicPr>
            <p:cNvPr id="4098" name="Picture 2" descr="C:\Users\Nazik\AppData\Local\Temp\SNAGHTMLfb1c64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0843" y="4367762"/>
              <a:ext cx="646076" cy="646077"/>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pic>
          <p:nvPicPr>
            <p:cNvPr id="4100" name="Picture 4" descr="C:\Users\Nazik\AppData\Local\Temp\SNAGHTMLfbbab5f.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8338" y="4676606"/>
              <a:ext cx="649224" cy="64922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4102" name="Picture 6" descr="C:\Users\Nazik\AppData\Local\Temp\SNAGHTMLfc293c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50407" y="5023155"/>
              <a:ext cx="649224" cy="649224"/>
            </a:xfrm>
            <a:prstGeom prst="rect">
              <a:avLst/>
            </a:prstGeom>
            <a:noFill/>
            <a:scene3d>
              <a:camera prst="isometricRightUp">
                <a:rot lat="2090849" lon="18534220" rev="21390462"/>
              </a:camera>
              <a:lightRig rig="threePt" dir="t"/>
            </a:scene3d>
            <a:extLst>
              <a:ext uri="{909E8E84-426E-40DD-AFC4-6F175D3DCCD1}">
                <a14:hiddenFill xmlns:a14="http://schemas.microsoft.com/office/drawing/2010/main">
                  <a:solidFill>
                    <a:srgbClr val="FFFFFF"/>
                  </a:solidFill>
                </a14:hiddenFill>
              </a:ext>
            </a:extLst>
          </p:spPr>
        </p:pic>
      </p:grpSp>
      <p:sp>
        <p:nvSpPr>
          <p:cNvPr id="20" name="TextBox 19"/>
          <p:cNvSpPr txBox="1"/>
          <p:nvPr/>
        </p:nvSpPr>
        <p:spPr>
          <a:xfrm>
            <a:off x="6482231" y="2714713"/>
            <a:ext cx="1768754" cy="677108"/>
          </a:xfrm>
          <a:prstGeom prst="rect">
            <a:avLst/>
          </a:prstGeom>
          <a:noFill/>
        </p:spPr>
        <p:txBody>
          <a:bodyPr wrap="none" lIns="182880" tIns="146304" rIns="182880" bIns="146304" rtlCol="0">
            <a:spAutoFit/>
          </a:bodyPr>
          <a:lstStyle/>
          <a:p>
            <a:pPr>
              <a:lnSpc>
                <a:spcPct val="90000"/>
              </a:lnSpc>
              <a:spcAft>
                <a:spcPts val="600"/>
              </a:spcAft>
            </a:pPr>
            <a:r>
              <a:rPr lang="en-US" sz="1100" dirty="0">
                <a:solidFill>
                  <a:schemeClr val="bg1"/>
                </a:solidFill>
              </a:rPr>
              <a:t>IP Based Firewall Rules</a:t>
            </a:r>
          </a:p>
          <a:p>
            <a:pPr>
              <a:lnSpc>
                <a:spcPct val="90000"/>
              </a:lnSpc>
              <a:spcAft>
                <a:spcPts val="600"/>
              </a:spcAft>
            </a:pPr>
            <a:endParaRPr lang="en-US" sz="1100" dirty="0" err="1" smtClean="0">
              <a:gradFill>
                <a:gsLst>
                  <a:gs pos="2917">
                    <a:schemeClr val="tx1"/>
                  </a:gs>
                  <a:gs pos="30000">
                    <a:schemeClr val="tx1"/>
                  </a:gs>
                </a:gsLst>
                <a:lin ang="5400000" scaled="0"/>
              </a:gradFill>
            </a:endParaRPr>
          </a:p>
        </p:txBody>
      </p:sp>
      <p:pic>
        <p:nvPicPr>
          <p:cNvPr id="4104" name="Picture 8" descr="C:\Users\Nazik\AppData\Local\Temp\SNAGHTMLfd92797.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36076" y="5196182"/>
            <a:ext cx="1152109" cy="11521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443150" y="597694"/>
            <a:ext cx="4299639"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chemeClr val="bg1"/>
                </a:solidFill>
              </a:rPr>
              <a:t>Server Connectivity</a:t>
            </a:r>
          </a:p>
        </p:txBody>
      </p:sp>
    </p:spTree>
    <p:extLst>
      <p:ext uri="{BB962C8B-B14F-4D97-AF65-F5344CB8AC3E}">
        <p14:creationId xmlns:p14="http://schemas.microsoft.com/office/powerpoint/2010/main" val="169706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left)">
                                      <p:cBhvr>
                                        <p:cTn id="11" dur="500"/>
                                        <p:tgtEl>
                                          <p:spTgt spid="5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4956" y="664397"/>
            <a:ext cx="5209041" cy="3673807"/>
          </a:xfrm>
          <a:prstGeom prst="rect">
            <a:avLst/>
          </a:prstGeom>
        </p:spPr>
      </p:pic>
      <p:sp>
        <p:nvSpPr>
          <p:cNvPr id="6" name="Pentagon 5"/>
          <p:cNvSpPr/>
          <p:nvPr/>
        </p:nvSpPr>
        <p:spPr bwMode="auto">
          <a:xfrm>
            <a:off x="2940754" y="5396540"/>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Limit Exposure of Sensitive </a:t>
            </a:r>
            <a:r>
              <a:rPr lang="en-US" sz="4000" dirty="0">
                <a:solidFill>
                  <a:srgbClr val="FFFFFF"/>
                </a:solidFill>
                <a:latin typeface="Segoe UI Light (Headings)"/>
              </a:rPr>
              <a:t>D</a:t>
            </a:r>
            <a:r>
              <a:rPr lang="en-US" sz="4000" dirty="0" smtClean="0">
                <a:solidFill>
                  <a:srgbClr val="FFFFFF"/>
                </a:solidFill>
                <a:latin typeface="Segoe UI Light (Headings)"/>
              </a:rPr>
              <a:t>ata</a:t>
            </a:r>
            <a:endParaRPr lang="en-US" sz="4000" dirty="0">
              <a:solidFill>
                <a:srgbClr val="FFFFFF"/>
              </a:solidFill>
              <a:latin typeface="Segoe UI Light (Headings)"/>
            </a:endParaRPr>
          </a:p>
        </p:txBody>
      </p:sp>
      <p:sp>
        <p:nvSpPr>
          <p:cNvPr id="5" name="Pentagon 4"/>
          <p:cNvSpPr/>
          <p:nvPr/>
        </p:nvSpPr>
        <p:spPr bwMode="auto">
          <a:xfrm>
            <a:off x="5065871" y="4439277"/>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000" kern="0" dirty="0" smtClean="0">
                <a:solidFill>
                  <a:srgbClr val="343434"/>
                </a:solidFill>
                <a:latin typeface="Segoe UI Light" pitchFamily="34" charset="0"/>
              </a:rPr>
              <a:t>Protect Sensitive Data</a:t>
            </a:r>
            <a:endParaRPr lang="en-US" sz="2000" kern="0" dirty="0">
              <a:solidFill>
                <a:srgbClr val="343434"/>
              </a:solidFill>
              <a:latin typeface="Segoe UI Light" pitchFamily="34" charset="0"/>
            </a:endParaRPr>
          </a:p>
        </p:txBody>
      </p:sp>
      <p:sp>
        <p:nvSpPr>
          <p:cNvPr id="7" name="Content Placeholder 2"/>
          <p:cNvSpPr>
            <a:spLocks noGrp="1"/>
          </p:cNvSpPr>
          <p:nvPr>
            <p:ph sz="quarter" idx="10"/>
          </p:nvPr>
        </p:nvSpPr>
        <p:spPr>
          <a:xfrm>
            <a:off x="6207760" y="959037"/>
            <a:ext cx="5771516" cy="2190563"/>
          </a:xfrm>
        </p:spPr>
        <p:txBody>
          <a:bodyPr/>
          <a:lstStyle/>
          <a:p>
            <a:r>
              <a:rPr lang="en-US" sz="2400" dirty="0" smtClean="0"/>
              <a:t>Limits </a:t>
            </a:r>
            <a:r>
              <a:rPr lang="en-US" sz="2400" dirty="0"/>
              <a:t>sensitive data </a:t>
            </a:r>
            <a:r>
              <a:rPr lang="en-US" sz="2400" dirty="0" smtClean="0"/>
              <a:t>exposure </a:t>
            </a:r>
          </a:p>
          <a:p>
            <a:r>
              <a:rPr lang="en-US" sz="2400" dirty="0" smtClean="0"/>
              <a:t>Prevents </a:t>
            </a:r>
            <a:r>
              <a:rPr lang="en-US" sz="2400" dirty="0"/>
              <a:t>unauthorized access </a:t>
            </a:r>
            <a:r>
              <a:rPr lang="en-US" sz="2400" dirty="0" smtClean="0"/>
              <a:t>to data</a:t>
            </a:r>
          </a:p>
          <a:p>
            <a:r>
              <a:rPr lang="en-US" sz="2400" dirty="0"/>
              <a:t>P</a:t>
            </a:r>
            <a:r>
              <a:rPr lang="en-US" sz="2400" dirty="0" smtClean="0"/>
              <a:t>olicy-based security – no changes </a:t>
            </a:r>
            <a:r>
              <a:rPr lang="en-US" sz="2400" dirty="0"/>
              <a:t>to </a:t>
            </a:r>
            <a:r>
              <a:rPr lang="en-US" sz="2400" dirty="0" smtClean="0"/>
              <a:t>data or application</a:t>
            </a:r>
          </a:p>
          <a:p>
            <a:r>
              <a:rPr lang="en-US" sz="2400" dirty="0"/>
              <a:t>Meet </a:t>
            </a:r>
            <a:r>
              <a:rPr lang="en-US" sz="2400" dirty="0" smtClean="0"/>
              <a:t>regulatory compliance</a:t>
            </a:r>
          </a:p>
          <a:p>
            <a:r>
              <a:rPr lang="en-US" sz="2400" dirty="0"/>
              <a:t>Dev/Test production data without </a:t>
            </a:r>
            <a:r>
              <a:rPr lang="en-US" sz="2400" dirty="0" smtClean="0"/>
              <a:t>compromising data</a:t>
            </a:r>
          </a:p>
          <a:p>
            <a:endParaRPr lang="en-US" sz="2400" dirty="0" smtClean="0"/>
          </a:p>
          <a:p>
            <a:endParaRPr lang="en-US" sz="2400" dirty="0" smtClean="0"/>
          </a:p>
          <a:p>
            <a:endParaRPr lang="en-US" sz="2400" dirty="0" smtClean="0"/>
          </a:p>
          <a:p>
            <a:endParaRPr lang="en-US" sz="2400" dirty="0" smtClean="0"/>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spc="-51" dirty="0" smtClean="0">
                <a:solidFill>
                  <a:srgbClr val="0072C6"/>
                </a:solidFill>
              </a:rPr>
              <a:t>Dynamic Data Masking</a:t>
            </a:r>
            <a:endParaRPr lang="en-US" dirty="0">
              <a:solidFill>
                <a:srgbClr val="0072C6"/>
              </a:solidFill>
            </a:endParaRPr>
          </a:p>
        </p:txBody>
      </p:sp>
    </p:spTree>
    <p:extLst>
      <p:ext uri="{BB962C8B-B14F-4D97-AF65-F5344CB8AC3E}">
        <p14:creationId xmlns:p14="http://schemas.microsoft.com/office/powerpoint/2010/main" val="194234892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bwMode="auto">
          <a:xfrm>
            <a:off x="3399631" y="5663682"/>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smtClean="0">
                <a:solidFill>
                  <a:srgbClr val="FFFFFF"/>
                </a:solidFill>
                <a:latin typeface="Segoe UI Light (Headings)"/>
              </a:rPr>
              <a:t>Encrypt and Protect Database</a:t>
            </a:r>
            <a:endParaRPr lang="en-US" sz="4000" dirty="0">
              <a:solidFill>
                <a:srgbClr val="FFFFFF"/>
              </a:solidFill>
              <a:latin typeface="Segoe UI Light (Headings)"/>
            </a:endParaRPr>
          </a:p>
        </p:txBody>
      </p:sp>
      <p:sp>
        <p:nvSpPr>
          <p:cNvPr id="7" name="Content Placeholder 2"/>
          <p:cNvSpPr>
            <a:spLocks noGrp="1"/>
          </p:cNvSpPr>
          <p:nvPr>
            <p:ph sz="quarter" idx="10"/>
          </p:nvPr>
        </p:nvSpPr>
        <p:spPr>
          <a:xfrm>
            <a:off x="3932238" y="1180783"/>
            <a:ext cx="6075998" cy="3498980"/>
          </a:xfrm>
        </p:spPr>
        <p:txBody>
          <a:bodyPr/>
          <a:lstStyle/>
          <a:p>
            <a:r>
              <a:rPr lang="en-US" sz="2400" dirty="0" smtClean="0"/>
              <a:t>Encrypted database, backups</a:t>
            </a:r>
            <a:r>
              <a:rPr lang="en-US" sz="2400" dirty="0"/>
              <a:t>, and transaction </a:t>
            </a:r>
            <a:r>
              <a:rPr lang="en-US" sz="2400" dirty="0" smtClean="0"/>
              <a:t>log at rest</a:t>
            </a:r>
            <a:endParaRPr lang="en-US" sz="2400" dirty="0"/>
          </a:p>
          <a:p>
            <a:r>
              <a:rPr lang="en-US" sz="2400" dirty="0" smtClean="0"/>
              <a:t>2-click </a:t>
            </a:r>
            <a:r>
              <a:rPr lang="en-US" sz="2400" dirty="0"/>
              <a:t>provisioning </a:t>
            </a:r>
            <a:endParaRPr lang="en-US" sz="2400" dirty="0" smtClean="0"/>
          </a:p>
          <a:p>
            <a:r>
              <a:rPr lang="en-US" sz="2400" dirty="0" smtClean="0"/>
              <a:t>Reduced attack surface area</a:t>
            </a:r>
            <a:endParaRPr lang="en-US" sz="2400" dirty="0"/>
          </a:p>
          <a:p>
            <a:r>
              <a:rPr lang="en-US" sz="2400" dirty="0"/>
              <a:t>No code changes to existing </a:t>
            </a:r>
            <a:r>
              <a:rPr lang="en-US" sz="2400" dirty="0" smtClean="0"/>
              <a:t>applications</a:t>
            </a:r>
          </a:p>
          <a:p>
            <a:r>
              <a:rPr lang="en-US" sz="2400" dirty="0"/>
              <a:t>D</a:t>
            </a:r>
            <a:r>
              <a:rPr lang="en-US" sz="2400" dirty="0" smtClean="0"/>
              <a:t>atabase </a:t>
            </a:r>
            <a:r>
              <a:rPr lang="en-US" sz="2400" dirty="0"/>
              <a:t>encryption key - AES-256 </a:t>
            </a:r>
            <a:endParaRPr lang="en-US" sz="2400" dirty="0" smtClean="0"/>
          </a:p>
          <a:p>
            <a:r>
              <a:rPr lang="en-US" sz="2400" dirty="0" smtClean="0"/>
              <a:t>Meet regulatory compliance</a:t>
            </a:r>
          </a:p>
          <a:p>
            <a:r>
              <a:rPr lang="en-US" sz="2400" dirty="0" smtClean="0"/>
              <a:t>Accelerated hardware encryption</a:t>
            </a:r>
          </a:p>
          <a:p>
            <a:endParaRPr lang="en-US" sz="2400" dirty="0" smtClean="0"/>
          </a:p>
          <a:p>
            <a:pPr marL="0" indent="0">
              <a:buNone/>
            </a:pPr>
            <a:endParaRPr lang="en-US" sz="2400" dirty="0" smtClean="0"/>
          </a:p>
          <a:p>
            <a:endParaRPr lang="en-US" sz="2400" dirty="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Transparent Data </a:t>
            </a:r>
            <a:r>
              <a:rPr lang="en-US" dirty="0" smtClean="0">
                <a:solidFill>
                  <a:srgbClr val="0072C6"/>
                </a:solidFill>
              </a:rPr>
              <a:t>Encryption (TDE)</a:t>
            </a:r>
            <a:endParaRPr lang="en-US" dirty="0">
              <a:solidFill>
                <a:srgbClr val="0072C6"/>
              </a:solidFill>
            </a:endParaRPr>
          </a:p>
        </p:txBody>
      </p:sp>
      <p:pic>
        <p:nvPicPr>
          <p:cNvPr id="2" name="Picture 1"/>
          <p:cNvPicPr>
            <a:picLocks noChangeAspect="1"/>
          </p:cNvPicPr>
          <p:nvPr/>
        </p:nvPicPr>
        <p:blipFill>
          <a:blip r:embed="rId3"/>
          <a:stretch>
            <a:fillRect/>
          </a:stretch>
        </p:blipFill>
        <p:spPr>
          <a:xfrm>
            <a:off x="1375652" y="882203"/>
            <a:ext cx="2119388" cy="3910026"/>
          </a:xfrm>
          <a:prstGeom prst="rect">
            <a:avLst/>
          </a:prstGeom>
        </p:spPr>
      </p:pic>
    </p:spTree>
    <p:extLst>
      <p:ext uri="{BB962C8B-B14F-4D97-AF65-F5344CB8AC3E}">
        <p14:creationId xmlns:p14="http://schemas.microsoft.com/office/powerpoint/2010/main" val="344378437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a:t>F</a:t>
            </a:r>
            <a:r>
              <a:rPr lang="en-US" sz="3200" dirty="0" smtClean="0"/>
              <a:t>ine-grained </a:t>
            </a:r>
            <a:r>
              <a:rPr lang="en-US" sz="3200" dirty="0"/>
              <a:t>access over rows </a:t>
            </a:r>
            <a:endParaRPr lang="en-US" sz="3200" dirty="0" smtClean="0"/>
          </a:p>
          <a:p>
            <a:r>
              <a:rPr lang="en-US" sz="3200" dirty="0"/>
              <a:t>Access </a:t>
            </a:r>
            <a:r>
              <a:rPr lang="en-US" sz="3200" dirty="0" smtClean="0"/>
              <a:t>restrictions logic contained in database</a:t>
            </a:r>
          </a:p>
          <a:p>
            <a:r>
              <a:rPr lang="en-US" sz="3200" dirty="0" smtClean="0"/>
              <a:t>Simplified design </a:t>
            </a:r>
            <a:r>
              <a:rPr lang="en-US" sz="3200" dirty="0"/>
              <a:t>and coding of </a:t>
            </a:r>
            <a:r>
              <a:rPr lang="en-US" sz="3200" dirty="0" smtClean="0"/>
              <a:t>security</a:t>
            </a:r>
            <a:endParaRPr lang="en-US" sz="3200" dirty="0"/>
          </a:p>
          <a:p>
            <a:r>
              <a:rPr lang="en-US" sz="3200" dirty="0"/>
              <a:t>M</a:t>
            </a:r>
            <a:r>
              <a:rPr lang="en-US" sz="3200" dirty="0" smtClean="0"/>
              <a:t>eet regulatory compliance</a:t>
            </a:r>
            <a:endParaRPr lang="en-US" sz="3200" dirty="0"/>
          </a:p>
          <a:p>
            <a:r>
              <a:rPr lang="en-US" sz="3200" dirty="0" smtClean="0"/>
              <a:t>Reduced </a:t>
            </a:r>
            <a:r>
              <a:rPr lang="en-US" sz="3200" dirty="0"/>
              <a:t>surface area of your security </a:t>
            </a:r>
            <a:r>
              <a:rPr lang="en-US" sz="3200" dirty="0" smtClean="0"/>
              <a:t/>
            </a:r>
            <a:br>
              <a:rPr lang="en-US" sz="3200" dirty="0" smtClean="0"/>
            </a:br>
            <a:r>
              <a:rPr lang="en-US" sz="3200" dirty="0" smtClean="0"/>
              <a:t>system</a:t>
            </a:r>
            <a:endParaRPr lang="en-US" sz="3200" dirty="0"/>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solidFill>
                  <a:srgbClr val="0072C6"/>
                </a:solidFill>
              </a:rPr>
              <a:t>Row-Level </a:t>
            </a:r>
            <a:r>
              <a:rPr lang="en-US" dirty="0" smtClean="0">
                <a:solidFill>
                  <a:srgbClr val="0072C6"/>
                </a:solidFill>
              </a:rPr>
              <a:t>Security (</a:t>
            </a:r>
            <a:r>
              <a:rPr lang="en-US" dirty="0">
                <a:solidFill>
                  <a:srgbClr val="0072C6"/>
                </a:solidFill>
              </a:rPr>
              <a:t>RLS) </a:t>
            </a:r>
          </a:p>
        </p:txBody>
      </p:sp>
    </p:spTree>
    <p:extLst>
      <p:ext uri="{BB962C8B-B14F-4D97-AF65-F5344CB8AC3E}">
        <p14:creationId xmlns:p14="http://schemas.microsoft.com/office/powerpoint/2010/main" val="423925672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Pentagon 5"/>
          <p:cNvSpPr/>
          <p:nvPr/>
        </p:nvSpPr>
        <p:spPr bwMode="auto">
          <a:xfrm>
            <a:off x="2668111" y="5783263"/>
            <a:ext cx="289401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r>
              <a:rPr lang="en-US" sz="4000" dirty="0">
                <a:solidFill>
                  <a:srgbClr val="FFFFFF"/>
                </a:solidFill>
              </a:rPr>
              <a:t>F</a:t>
            </a:r>
            <a:r>
              <a:rPr lang="en-US" sz="4000" dirty="0" smtClean="0">
                <a:solidFill>
                  <a:srgbClr val="FFFFFF"/>
                </a:solidFill>
              </a:rPr>
              <a:t>ine-grained </a:t>
            </a:r>
            <a:r>
              <a:rPr lang="en-US" sz="4000" dirty="0">
                <a:solidFill>
                  <a:srgbClr val="FFFFFF"/>
                </a:solidFill>
              </a:rPr>
              <a:t>A</a:t>
            </a:r>
            <a:r>
              <a:rPr lang="en-US" sz="4000" dirty="0" smtClean="0">
                <a:solidFill>
                  <a:srgbClr val="FFFFFF"/>
                </a:solidFill>
              </a:rPr>
              <a:t>ccess </a:t>
            </a:r>
            <a:r>
              <a:rPr lang="en-US" sz="4000" dirty="0">
                <a:solidFill>
                  <a:srgbClr val="FFFFFF"/>
                </a:solidFill>
              </a:rPr>
              <a:t>O</a:t>
            </a:r>
            <a:r>
              <a:rPr lang="en-US" sz="4000" dirty="0" smtClean="0">
                <a:solidFill>
                  <a:srgbClr val="FFFFFF"/>
                </a:solidFill>
              </a:rPr>
              <a:t>ver </a:t>
            </a:r>
            <a:r>
              <a:rPr lang="en-US" sz="4000" dirty="0">
                <a:solidFill>
                  <a:srgbClr val="FFFFFF"/>
                </a:solidFill>
              </a:rPr>
              <a:t>R</a:t>
            </a:r>
            <a:r>
              <a:rPr lang="en-US" sz="4000" dirty="0" smtClean="0">
                <a:solidFill>
                  <a:srgbClr val="FFFFFF"/>
                </a:solidFill>
              </a:rPr>
              <a:t>ows</a:t>
            </a:r>
            <a:r>
              <a:rPr lang="en-US" sz="4000" dirty="0">
                <a:solidFill>
                  <a:srgbClr val="FFFFFF"/>
                </a:solidFill>
              </a:rPr>
              <a:t> </a:t>
            </a:r>
          </a:p>
        </p:txBody>
      </p:sp>
      <p:sp>
        <p:nvSpPr>
          <p:cNvPr id="7" name="Content Placeholder 2"/>
          <p:cNvSpPr>
            <a:spLocks noGrp="1"/>
          </p:cNvSpPr>
          <p:nvPr>
            <p:ph sz="quarter" idx="10"/>
          </p:nvPr>
        </p:nvSpPr>
        <p:spPr>
          <a:xfrm>
            <a:off x="2093198" y="1066800"/>
            <a:ext cx="8005603" cy="3498980"/>
          </a:xfrm>
        </p:spPr>
        <p:txBody>
          <a:bodyPr/>
          <a:lstStyle/>
          <a:p>
            <a:r>
              <a:rPr lang="en-US" sz="3200" dirty="0" smtClean="0"/>
              <a:t>Contained Database </a:t>
            </a:r>
            <a:r>
              <a:rPr lang="en-US" sz="3200" dirty="0"/>
              <a:t>U</a:t>
            </a:r>
            <a:r>
              <a:rPr lang="en-US" sz="3200" dirty="0" smtClean="0"/>
              <a:t>sers</a:t>
            </a:r>
            <a:r>
              <a:rPr lang="en-US" sz="3200" dirty="0"/>
              <a:t> </a:t>
            </a:r>
            <a:endParaRPr lang="en-US" sz="3200" dirty="0" smtClean="0"/>
          </a:p>
          <a:p>
            <a:r>
              <a:rPr lang="en-US" sz="3200" dirty="0" smtClean="0"/>
              <a:t>Parallel Queries</a:t>
            </a:r>
          </a:p>
          <a:p>
            <a:r>
              <a:rPr lang="en-US" sz="3200" dirty="0"/>
              <a:t>Common Language Runtime (CLR) assemblies</a:t>
            </a:r>
          </a:p>
          <a:p>
            <a:pPr marL="0" indent="0">
              <a:buNone/>
            </a:pPr>
            <a:endParaRPr lang="en-US" sz="3200" dirty="0" smtClean="0"/>
          </a:p>
        </p:txBody>
      </p:sp>
      <p:sp>
        <p:nvSpPr>
          <p:cNvPr id="8"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0072C6"/>
                </a:solidFill>
              </a:rPr>
              <a:t>Other notable features</a:t>
            </a:r>
            <a:endParaRPr lang="en-US" dirty="0">
              <a:solidFill>
                <a:srgbClr val="0072C6"/>
              </a:solidFill>
            </a:endParaRPr>
          </a:p>
        </p:txBody>
      </p:sp>
    </p:spTree>
    <p:extLst>
      <p:ext uri="{BB962C8B-B14F-4D97-AF65-F5344CB8AC3E}">
        <p14:creationId xmlns:p14="http://schemas.microsoft.com/office/powerpoint/2010/main" val="130968468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09671" y="2462431"/>
            <a:ext cx="6972658" cy="3454578"/>
          </a:xfrm>
          <a:prstGeom prst="rect">
            <a:avLst/>
          </a:prstGeom>
        </p:spPr>
      </p:pic>
      <p:sp>
        <p:nvSpPr>
          <p:cNvPr id="2" name="Title 1"/>
          <p:cNvSpPr>
            <a:spLocks noGrp="1"/>
          </p:cNvSpPr>
          <p:nvPr>
            <p:ph type="title"/>
          </p:nvPr>
        </p:nvSpPr>
        <p:spPr/>
        <p:txBody>
          <a:bodyPr/>
          <a:lstStyle/>
          <a:p>
            <a:r>
              <a:rPr lang="en-US" dirty="0" smtClean="0"/>
              <a:t>Provision </a:t>
            </a:r>
            <a:r>
              <a:rPr lang="en-US" dirty="0"/>
              <a:t>Servers Interactively</a:t>
            </a:r>
            <a:br>
              <a:rPr lang="en-US" dirty="0"/>
            </a:br>
            <a:endParaRPr lang="en-US" dirty="0"/>
          </a:p>
        </p:txBody>
      </p:sp>
      <p:sp>
        <p:nvSpPr>
          <p:cNvPr id="4" name="Content Placeholder 3"/>
          <p:cNvSpPr>
            <a:spLocks noGrp="1"/>
          </p:cNvSpPr>
          <p:nvPr>
            <p:ph sz="quarter" idx="10"/>
          </p:nvPr>
        </p:nvSpPr>
        <p:spPr/>
        <p:txBody>
          <a:bodyPr/>
          <a:lstStyle/>
          <a:p>
            <a:pPr marL="0" lvl="1" indent="0">
              <a:buNone/>
            </a:pPr>
            <a:r>
              <a:rPr lang="sv-SE" sz="2800" dirty="0"/>
              <a:t>In the Preview Management </a:t>
            </a:r>
            <a:r>
              <a:rPr lang="sv-SE" sz="2800" dirty="0" smtClean="0"/>
              <a:t>Portal</a:t>
            </a:r>
            <a:r>
              <a:rPr lang="en-US" sz="2800" dirty="0"/>
              <a:t> </a:t>
            </a:r>
            <a:r>
              <a:rPr lang="en-US" sz="2800" dirty="0" smtClean="0"/>
              <a:t>create </a:t>
            </a:r>
            <a:r>
              <a:rPr lang="en-US" sz="2800" dirty="0"/>
              <a:t>a SQL Database server</a:t>
            </a:r>
          </a:p>
          <a:p>
            <a:endParaRPr lang="en-US" sz="2800" dirty="0"/>
          </a:p>
        </p:txBody>
      </p:sp>
    </p:spTree>
    <p:extLst>
      <p:ext uri="{BB962C8B-B14F-4D97-AF65-F5344CB8AC3E}">
        <p14:creationId xmlns:p14="http://schemas.microsoft.com/office/powerpoint/2010/main" val="264000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C:\Users\Magnus\AppData\Local\Temp\SNAGHTML244ed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0021" y="2211422"/>
            <a:ext cx="8291959" cy="43243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Provision Servers </a:t>
            </a:r>
            <a:r>
              <a:rPr lang="en-US" dirty="0" smtClean="0"/>
              <a:t>Interactively</a:t>
            </a:r>
            <a:endParaRPr lang="en-US" dirty="0"/>
          </a:p>
        </p:txBody>
      </p:sp>
      <p:sp>
        <p:nvSpPr>
          <p:cNvPr id="3" name="Content Placeholder 2"/>
          <p:cNvSpPr>
            <a:spLocks noGrp="1"/>
          </p:cNvSpPr>
          <p:nvPr>
            <p:ph sz="quarter" idx="10"/>
          </p:nvPr>
        </p:nvSpPr>
        <p:spPr/>
        <p:txBody>
          <a:bodyPr/>
          <a:lstStyle/>
          <a:p>
            <a:pPr marL="0" lvl="1" indent="0">
              <a:buNone/>
            </a:pPr>
            <a:r>
              <a:rPr lang="en-US" sz="2800" dirty="0"/>
              <a:t>In the Management </a:t>
            </a:r>
            <a:r>
              <a:rPr lang="en-US" sz="2800" dirty="0" smtClean="0"/>
              <a:t>Portal add </a:t>
            </a:r>
            <a:r>
              <a:rPr lang="en-US" sz="2800" dirty="0"/>
              <a:t>firewall rules</a:t>
            </a:r>
          </a:p>
        </p:txBody>
      </p:sp>
    </p:spTree>
    <p:extLst>
      <p:ext uri="{BB962C8B-B14F-4D97-AF65-F5344CB8AC3E}">
        <p14:creationId xmlns:p14="http://schemas.microsoft.com/office/powerpoint/2010/main" val="4015873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9" t="1182"/>
          <a:stretch/>
        </p:blipFill>
        <p:spPr>
          <a:xfrm>
            <a:off x="2893498" y="2667253"/>
            <a:ext cx="6405002" cy="2686547"/>
          </a:xfrm>
          <a:prstGeom prst="rect">
            <a:avLst/>
          </a:prstGeom>
          <a:noFill/>
          <a:ln w="9525">
            <a:noFill/>
            <a:miter lim="800000"/>
            <a:headEnd/>
            <a:tailEnd/>
          </a:ln>
          <a:effectLst>
            <a:outerShdw blurRad="50800" dist="25400" dir="2700000" algn="tl" rotWithShape="0">
              <a:prstClr val="black">
                <a:alpha val="20000"/>
              </a:prstClr>
            </a:outerShdw>
          </a:effectLst>
        </p:spPr>
      </p:pic>
      <p:sp>
        <p:nvSpPr>
          <p:cNvPr id="8" name="Rectangle 7"/>
          <p:cNvSpPr/>
          <p:nvPr/>
        </p:nvSpPr>
        <p:spPr>
          <a:xfrm>
            <a:off x="3893540" y="6098370"/>
            <a:ext cx="4404924" cy="523220"/>
          </a:xfrm>
          <a:prstGeom prst="rect">
            <a:avLst/>
          </a:prstGeom>
        </p:spPr>
        <p:txBody>
          <a:bodyPr wrap="none">
            <a:spAutoFit/>
          </a:bodyPr>
          <a:lstStyle/>
          <a:p>
            <a:pPr algn="ctr"/>
            <a:r>
              <a:rPr lang="en-US" sz="2800" dirty="0" smtClean="0">
                <a:solidFill>
                  <a:schemeClr val="bg1"/>
                </a:solidFill>
                <a:latin typeface="+mj-lt"/>
              </a:rPr>
              <a:t>http</a:t>
            </a:r>
            <a:r>
              <a:rPr lang="en-US" sz="2800" dirty="0">
                <a:solidFill>
                  <a:schemeClr val="bg1"/>
                </a:solidFill>
                <a:latin typeface="+mj-lt"/>
              </a:rPr>
              <a:t>://bit.ly/azurepowershell</a:t>
            </a:r>
          </a:p>
        </p:txBody>
      </p:sp>
      <p:sp>
        <p:nvSpPr>
          <p:cNvPr id="3" name="Title 2"/>
          <p:cNvSpPr>
            <a:spLocks noGrp="1"/>
          </p:cNvSpPr>
          <p:nvPr>
            <p:ph type="title"/>
          </p:nvPr>
        </p:nvSpPr>
        <p:spPr/>
        <p:txBody>
          <a:bodyPr/>
          <a:lstStyle/>
          <a:p>
            <a:r>
              <a:rPr lang="en-US" dirty="0" smtClean="0"/>
              <a:t>Automate Server Provisioning</a:t>
            </a:r>
            <a:endParaRPr lang="en-US" dirty="0"/>
          </a:p>
        </p:txBody>
      </p:sp>
      <p:sp>
        <p:nvSpPr>
          <p:cNvPr id="4" name="Content Placeholder 3"/>
          <p:cNvSpPr>
            <a:spLocks noGrp="1"/>
          </p:cNvSpPr>
          <p:nvPr>
            <p:ph sz="quarter" idx="10"/>
          </p:nvPr>
        </p:nvSpPr>
        <p:spPr/>
        <p:txBody>
          <a:bodyPr/>
          <a:lstStyle/>
          <a:p>
            <a:pPr marL="0" lvl="1" indent="0">
              <a:buNone/>
            </a:pPr>
            <a:r>
              <a:rPr lang="en-US" sz="3600" dirty="0"/>
              <a:t>Microsoft Azure Platform PowerShell </a:t>
            </a:r>
            <a:r>
              <a:rPr lang="en-US" sz="3600" dirty="0" err="1"/>
              <a:t>cmdlets</a:t>
            </a:r>
            <a:endParaRPr lang="en-US" sz="3600" dirty="0"/>
          </a:p>
          <a:p>
            <a:endParaRPr lang="en-US" sz="3600" dirty="0"/>
          </a:p>
        </p:txBody>
      </p:sp>
    </p:spTree>
    <p:extLst>
      <p:ext uri="{BB962C8B-B14F-4D97-AF65-F5344CB8AC3E}">
        <p14:creationId xmlns:p14="http://schemas.microsoft.com/office/powerpoint/2010/main" val="27277678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58655" y="2276926"/>
            <a:ext cx="9474687" cy="3810196"/>
          </a:xfrm>
          <a:prstGeom prst="rect">
            <a:avLst/>
          </a:prstGeom>
        </p:spPr>
      </p:pic>
      <p:sp>
        <p:nvSpPr>
          <p:cNvPr id="2" name="Rectangle 1"/>
          <p:cNvSpPr/>
          <p:nvPr/>
        </p:nvSpPr>
        <p:spPr>
          <a:xfrm>
            <a:off x="4190250" y="6098370"/>
            <a:ext cx="3811492" cy="523220"/>
          </a:xfrm>
          <a:prstGeom prst="rect">
            <a:avLst/>
          </a:prstGeom>
        </p:spPr>
        <p:txBody>
          <a:bodyPr wrap="none">
            <a:spAutoFit/>
          </a:bodyPr>
          <a:lstStyle/>
          <a:p>
            <a:pPr algn="ctr"/>
            <a:r>
              <a:rPr lang="en-US" sz="2800" dirty="0" smtClean="0">
                <a:solidFill>
                  <a:schemeClr val="bg1"/>
                </a:solidFill>
                <a:latin typeface="+mj-lt"/>
              </a:rPr>
              <a:t>http://bit.ly/azurexplatcli</a:t>
            </a:r>
            <a:endParaRPr lang="en-US" sz="2800" dirty="0">
              <a:solidFill>
                <a:schemeClr val="bg1"/>
              </a:solidFill>
              <a:latin typeface="+mj-lt"/>
            </a:endParaRPr>
          </a:p>
        </p:txBody>
      </p:sp>
      <p:sp>
        <p:nvSpPr>
          <p:cNvPr id="3" name="Title 2"/>
          <p:cNvSpPr>
            <a:spLocks noGrp="1"/>
          </p:cNvSpPr>
          <p:nvPr>
            <p:ph type="title"/>
          </p:nvPr>
        </p:nvSpPr>
        <p:spPr/>
        <p:txBody>
          <a:bodyPr/>
          <a:lstStyle/>
          <a:p>
            <a:r>
              <a:rPr lang="en-US" dirty="0"/>
              <a:t>Automate Server Provisioning</a:t>
            </a:r>
          </a:p>
        </p:txBody>
      </p:sp>
      <p:sp>
        <p:nvSpPr>
          <p:cNvPr id="5" name="Content Placeholder 4"/>
          <p:cNvSpPr>
            <a:spLocks noGrp="1"/>
          </p:cNvSpPr>
          <p:nvPr>
            <p:ph sz="quarter" idx="10"/>
          </p:nvPr>
        </p:nvSpPr>
        <p:spPr/>
        <p:txBody>
          <a:bodyPr/>
          <a:lstStyle/>
          <a:p>
            <a:pPr marL="0" indent="0">
              <a:buNone/>
            </a:pPr>
            <a:r>
              <a:rPr lang="en-US" sz="3600" dirty="0">
                <a:latin typeface="+mn-lt"/>
              </a:rPr>
              <a:t>Azure Cross-Platform Command-Line Interface (</a:t>
            </a:r>
            <a:r>
              <a:rPr lang="en-US" sz="3600" dirty="0" err="1">
                <a:latin typeface="+mn-lt"/>
              </a:rPr>
              <a:t>xplat</a:t>
            </a:r>
            <a:r>
              <a:rPr lang="en-US" sz="3600" dirty="0">
                <a:latin typeface="+mn-lt"/>
              </a:rPr>
              <a:t>-cli)</a:t>
            </a:r>
          </a:p>
          <a:p>
            <a:pPr marL="0" indent="0">
              <a:buNone/>
            </a:pPr>
            <a:endParaRPr lang="en-US" sz="3600" dirty="0">
              <a:latin typeface="+mn-lt"/>
            </a:endParaRPr>
          </a:p>
        </p:txBody>
      </p:sp>
    </p:spTree>
    <p:extLst>
      <p:ext uri="{BB962C8B-B14F-4D97-AF65-F5344CB8AC3E}">
        <p14:creationId xmlns:p14="http://schemas.microsoft.com/office/powerpoint/2010/main" val="279962337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a:t>Creating A SQL Database Server</a:t>
            </a:r>
            <a:br>
              <a:rPr lang="en-US" dirty="0"/>
            </a:br>
            <a:r>
              <a:rPr lang="en-US" dirty="0"/>
              <a:t>and a SQL </a:t>
            </a:r>
            <a:r>
              <a:rPr lang="en-US" dirty="0" smtClean="0"/>
              <a:t>Database</a:t>
            </a:r>
            <a:endParaRPr lang="en-US" dirty="0"/>
          </a:p>
        </p:txBody>
      </p:sp>
      <p:pic>
        <p:nvPicPr>
          <p:cNvPr id="5" name="Picture 4"/>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137080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SQL Database</a:t>
            </a: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err="1" smtClean="0">
                <a:sym typeface="Wingdings" panose="05000000000000000000" pitchFamily="2" charset="2"/>
              </a:rPr>
              <a:t>DocumentDB</a:t>
            </a:r>
            <a:endParaRPr lang="en-US" sz="4000" dirty="0" smtClean="0">
              <a:solidFill>
                <a:schemeClr val="bg1"/>
              </a:solidFill>
              <a:latin typeface="+mj-lt"/>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HDInsight</a:t>
            </a:r>
          </a:p>
          <a:p>
            <a:pPr marL="0" indent="0">
              <a:buClr>
                <a:srgbClr val="92D050"/>
              </a:buClr>
              <a:buNone/>
            </a:pPr>
            <a:endParaRPr lang="en-US" sz="4000" dirty="0">
              <a:sym typeface="Wingdings" panose="05000000000000000000" pitchFamily="2" charset="2"/>
            </a:endParaRPr>
          </a:p>
          <a:p>
            <a:pPr marL="0" indent="0">
              <a:buClr>
                <a:srgbClr val="92D050"/>
              </a:buClr>
              <a:buNone/>
            </a:pPr>
            <a:endParaRPr lang="en-US" sz="4000" dirty="0" smtClean="0">
              <a:sym typeface="Wingdings" panose="05000000000000000000" pitchFamily="2" charset="2"/>
            </a:endParaRPr>
          </a:p>
          <a:p>
            <a:pPr marL="0" indent="0">
              <a:buClr>
                <a:srgbClr val="92D050"/>
              </a:buClr>
              <a:buNone/>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Blobs</a:t>
            </a: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Tables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Queues</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fade">
                                      <p:cBhvr>
                                        <p:cTn id="32"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248235283"/>
              </p:ext>
            </p:extLst>
          </p:nvPr>
        </p:nvGraphicFramePr>
        <p:xfrm>
          <a:off x="340517" y="1487468"/>
          <a:ext cx="11510966" cy="3936536"/>
        </p:xfrm>
        <a:graphic>
          <a:graphicData uri="http://schemas.openxmlformats.org/drawingml/2006/table">
            <a:tbl>
              <a:tblPr firstRow="1" bandRow="1">
                <a:tableStyleId>{21E4AEA4-8DFA-4A89-87EB-49C32662AFE0}</a:tableStyleId>
              </a:tblPr>
              <a:tblGrid>
                <a:gridCol w="1198567">
                  <a:extLst>
                    <a:ext uri="{9D8B030D-6E8A-4147-A177-3AD203B41FA5}">
                      <a16:colId xmlns:a16="http://schemas.microsoft.com/office/drawing/2014/main" val="20000"/>
                    </a:ext>
                  </a:extLst>
                </a:gridCol>
                <a:gridCol w="1674812">
                  <a:extLst>
                    <a:ext uri="{9D8B030D-6E8A-4147-A177-3AD203B41FA5}">
                      <a16:colId xmlns:a16="http://schemas.microsoft.com/office/drawing/2014/main" val="20001"/>
                    </a:ext>
                  </a:extLst>
                </a:gridCol>
                <a:gridCol w="2071688">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gridCol w="1841500">
                  <a:extLst>
                    <a:ext uri="{9D8B030D-6E8A-4147-A177-3AD203B41FA5}">
                      <a16:colId xmlns:a16="http://schemas.microsoft.com/office/drawing/2014/main" val="20004"/>
                    </a:ext>
                  </a:extLst>
                </a:gridCol>
                <a:gridCol w="830658">
                  <a:extLst>
                    <a:ext uri="{9D8B030D-6E8A-4147-A177-3AD203B41FA5}">
                      <a16:colId xmlns:a16="http://schemas.microsoft.com/office/drawing/2014/main" val="20005"/>
                    </a:ext>
                  </a:extLst>
                </a:gridCol>
                <a:gridCol w="960042">
                  <a:extLst>
                    <a:ext uri="{9D8B030D-6E8A-4147-A177-3AD203B41FA5}">
                      <a16:colId xmlns:a16="http://schemas.microsoft.com/office/drawing/2014/main" val="20006"/>
                    </a:ext>
                  </a:extLst>
                </a:gridCol>
                <a:gridCol w="1917699">
                  <a:extLst>
                    <a:ext uri="{9D8B030D-6E8A-4147-A177-3AD203B41FA5}">
                      <a16:colId xmlns:a16="http://schemas.microsoft.com/office/drawing/2014/main" val="20007"/>
                    </a:ext>
                  </a:extLst>
                </a:gridCol>
              </a:tblGrid>
              <a:tr h="566310">
                <a:tc rowSpan="2">
                  <a:txBody>
                    <a:bodyPr/>
                    <a:lstStyle/>
                    <a:p>
                      <a:r>
                        <a:rPr lang="en-US" dirty="0" smtClean="0"/>
                        <a:t>Service</a:t>
                      </a:r>
                      <a:r>
                        <a:rPr lang="en-US" baseline="0" dirty="0" smtClean="0"/>
                        <a:t> Tier</a:t>
                      </a:r>
                      <a:endParaRPr lang="en-US" b="0" dirty="0">
                        <a:latin typeface="+mj-lt"/>
                      </a:endParaRPr>
                    </a:p>
                  </a:txBody>
                  <a:tcPr/>
                </a:tc>
                <a:tc rowSpan="2">
                  <a:txBody>
                    <a:bodyPr/>
                    <a:lstStyle/>
                    <a:p>
                      <a:pPr marL="0" algn="l" defTabSz="914400" rtl="0" eaLnBrk="1" latinLnBrk="0" hangingPunct="1"/>
                      <a:r>
                        <a:rPr lang="en-US" sz="1800" kern="1200" dirty="0" smtClean="0"/>
                        <a:t>Performance Level</a:t>
                      </a:r>
                      <a:endParaRPr lang="en-US" sz="1800" b="0" kern="1200" dirty="0">
                        <a:solidFill>
                          <a:schemeClr val="lt1"/>
                        </a:solidFill>
                        <a:latin typeface="+mj-lt"/>
                        <a:ea typeface="+mn-ea"/>
                        <a:cs typeface="+mn-cs"/>
                      </a:endParaRPr>
                    </a:p>
                  </a:txBody>
                  <a:tcPr/>
                </a:tc>
                <a:tc rowSpan="2">
                  <a:txBody>
                    <a:bodyPr/>
                    <a:lstStyle/>
                    <a:p>
                      <a:pPr marL="0" algn="l" defTabSz="914400" rtl="0" eaLnBrk="1" latinLnBrk="0" hangingPunct="1"/>
                      <a:r>
                        <a:rPr lang="en-US" sz="1800" kern="1200" dirty="0" smtClean="0"/>
                        <a:t>Common App Pattern</a:t>
                      </a:r>
                      <a:endParaRPr lang="en-US" sz="1800" b="0" kern="1200" dirty="0">
                        <a:solidFill>
                          <a:schemeClr val="lt1"/>
                        </a:solidFill>
                        <a:latin typeface="+mj-lt"/>
                        <a:ea typeface="+mn-ea"/>
                        <a:cs typeface="+mn-cs"/>
                      </a:endParaRPr>
                    </a:p>
                  </a:txBody>
                  <a:tcPr/>
                </a:tc>
                <a:tc gridSpan="3">
                  <a:txBody>
                    <a:bodyPr/>
                    <a:lstStyle/>
                    <a:p>
                      <a:pPr marL="0" algn="l" defTabSz="914400" rtl="0" eaLnBrk="1" latinLnBrk="0" hangingPunct="1"/>
                      <a:r>
                        <a:rPr lang="en-US" sz="1800" kern="1200" dirty="0" smtClean="0"/>
                        <a:t>Performance</a:t>
                      </a:r>
                      <a:endParaRPr lang="en-US" sz="1800" b="0" kern="1200" dirty="0">
                        <a:solidFill>
                          <a:schemeClr val="lt1"/>
                        </a:solidFill>
                        <a:latin typeface="+mj-lt"/>
                        <a:ea typeface="+mn-ea"/>
                        <a:cs typeface="+mn-cs"/>
                      </a:endParaRPr>
                    </a:p>
                  </a:txBody>
                  <a:tcPr/>
                </a:tc>
                <a:tc hMerge="1">
                  <a:txBody>
                    <a:bodyPr/>
                    <a:lstStyle/>
                    <a:p>
                      <a:endParaRPr lang="en-US" dirty="0"/>
                    </a:p>
                  </a:txBody>
                  <a:tcPr/>
                </a:tc>
                <a:tc hMerge="1">
                  <a:txBody>
                    <a:bodyPr/>
                    <a:lstStyle/>
                    <a:p>
                      <a:endParaRPr lang="en-US" dirty="0"/>
                    </a:p>
                  </a:txBody>
                  <a:tcPr/>
                </a:tc>
                <a:tc gridSpan="2">
                  <a:txBody>
                    <a:bodyPr/>
                    <a:lstStyle/>
                    <a:p>
                      <a:pPr marL="0" algn="l" defTabSz="914400" rtl="0" eaLnBrk="1" latinLnBrk="0" hangingPunct="1"/>
                      <a:r>
                        <a:rPr lang="en-US" sz="1800" kern="1200" dirty="0" smtClean="0"/>
                        <a:t>Business Continuity </a:t>
                      </a:r>
                      <a:endParaRPr lang="en-US" sz="1800" b="0" kern="1200" dirty="0">
                        <a:solidFill>
                          <a:schemeClr val="lt1"/>
                        </a:solidFill>
                        <a:latin typeface="+mj-lt"/>
                        <a:ea typeface="+mn-ea"/>
                        <a:cs typeface="+mn-cs"/>
                      </a:endParaRPr>
                    </a:p>
                  </a:txBody>
                  <a:tcPr/>
                </a:tc>
                <a:tc hMerge="1">
                  <a:txBody>
                    <a:bodyPr/>
                    <a:lstStyle/>
                    <a:p>
                      <a:endParaRPr lang="en-US" dirty="0"/>
                    </a:p>
                  </a:txBody>
                  <a:tcPr/>
                </a:tc>
                <a:extLst>
                  <a:ext uri="{0D108BD9-81ED-4DB2-BD59-A6C34878D82A}">
                    <a16:rowId xmlns:a16="http://schemas.microsoft.com/office/drawing/2014/main" val="10000"/>
                  </a:ext>
                </a:extLst>
              </a:tr>
              <a:tr h="718636">
                <a:tc vMerge="1">
                  <a:txBody>
                    <a:bodyPr/>
                    <a:lstStyle/>
                    <a:p>
                      <a:endParaRPr lang="en-US" dirty="0"/>
                    </a:p>
                  </a:txBody>
                  <a:tcPr/>
                </a:tc>
                <a:tc vMerge="1">
                  <a:txBody>
                    <a:bodyPr/>
                    <a:lstStyle/>
                    <a:p>
                      <a:endParaRPr lang="en-US" dirty="0"/>
                    </a:p>
                  </a:txBody>
                  <a:tcPr/>
                </a:tc>
                <a:tc vMerge="1">
                  <a:txBody>
                    <a:bodyPr/>
                    <a:lstStyle/>
                    <a:p>
                      <a:endParaRPr lang="en-US" dirty="0"/>
                    </a:p>
                  </a:txBody>
                  <a:tcPr/>
                </a:tc>
                <a:tc>
                  <a:txBody>
                    <a:bodyPr/>
                    <a:lstStyle/>
                    <a:p>
                      <a:r>
                        <a:rPr lang="en-US" b="1" dirty="0" smtClean="0"/>
                        <a:t>Max DB Size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Transaction </a:t>
                      </a:r>
                      <a:r>
                        <a:rPr lang="en-US" b="1" dirty="0" err="1" smtClean="0"/>
                        <a:t>Perf</a:t>
                      </a:r>
                      <a:r>
                        <a:rPr lang="en-US" b="1" dirty="0" smtClean="0"/>
                        <a:t>. Objective</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DTU</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PITR</a:t>
                      </a:r>
                      <a:endParaRPr lang="en-US" b="1" dirty="0">
                        <a:solidFill>
                          <a:srgbClr val="005D7E"/>
                        </a:solidFill>
                        <a:latin typeface="+mj-lt"/>
                      </a:endParaRPr>
                    </a:p>
                  </a:txBody>
                  <a:tcPr>
                    <a:solidFill>
                      <a:schemeClr val="accent2">
                        <a:lumMod val="40000"/>
                        <a:lumOff val="60000"/>
                      </a:schemeClr>
                    </a:solidFill>
                  </a:tcPr>
                </a:tc>
                <a:tc>
                  <a:txBody>
                    <a:bodyPr/>
                    <a:lstStyle/>
                    <a:p>
                      <a:r>
                        <a:rPr lang="en-US" b="1" dirty="0" smtClean="0"/>
                        <a:t>DR / GEO-Rep</a:t>
                      </a:r>
                      <a:endParaRPr lang="en-US" b="1" dirty="0">
                        <a:solidFill>
                          <a:srgbClr val="005D7E"/>
                        </a:solidFill>
                        <a:latin typeface="+mj-lt"/>
                      </a:endParaRPr>
                    </a:p>
                  </a:txBody>
                  <a:tcPr>
                    <a:solidFill>
                      <a:schemeClr val="accent2">
                        <a:lumMod val="40000"/>
                        <a:lumOff val="60000"/>
                      </a:schemeClr>
                    </a:solidFill>
                  </a:tcPr>
                </a:tc>
                <a:extLst>
                  <a:ext uri="{0D108BD9-81ED-4DB2-BD59-A6C34878D82A}">
                    <a16:rowId xmlns:a16="http://schemas.microsoft.com/office/drawing/2014/main" val="10001"/>
                  </a:ext>
                </a:extLst>
              </a:tr>
              <a:tr h="854541">
                <a:tc>
                  <a:txBody>
                    <a:bodyPr/>
                    <a:lstStyle/>
                    <a:p>
                      <a:r>
                        <a:rPr lang="en-US" dirty="0" smtClean="0"/>
                        <a:t>Basic</a:t>
                      </a:r>
                      <a:endParaRPr lang="en-US" dirty="0">
                        <a:solidFill>
                          <a:srgbClr val="005D7E"/>
                        </a:solidFill>
                        <a:latin typeface="+mj-lt"/>
                      </a:endParaRPr>
                    </a:p>
                  </a:txBody>
                  <a:tcPr/>
                </a:tc>
                <a:tc>
                  <a:txBody>
                    <a:bodyPr/>
                    <a:lstStyle/>
                    <a:p>
                      <a:r>
                        <a:rPr lang="en-US" dirty="0" smtClean="0"/>
                        <a:t>Basic</a:t>
                      </a:r>
                      <a:endParaRPr lang="en-US" dirty="0">
                        <a:solidFill>
                          <a:srgbClr val="005D7E"/>
                        </a:solidFill>
                        <a:latin typeface="+mj-lt"/>
                      </a:endParaRPr>
                    </a:p>
                  </a:txBody>
                  <a:tcPr/>
                </a:tc>
                <a:tc>
                  <a:txBody>
                    <a:bodyPr/>
                    <a:lstStyle/>
                    <a:p>
                      <a:r>
                        <a:rPr lang="en-US" sz="1600" dirty="0" smtClean="0"/>
                        <a:t>Small</a:t>
                      </a:r>
                      <a:r>
                        <a:rPr lang="en-US" sz="1600" baseline="0" dirty="0" smtClean="0"/>
                        <a:t> DB, SQL </a:t>
                      </a:r>
                      <a:r>
                        <a:rPr lang="en-US" sz="1600" baseline="0" dirty="0" err="1" smtClean="0"/>
                        <a:t>opp</a:t>
                      </a:r>
                      <a:endParaRPr lang="en-US" dirty="0">
                        <a:solidFill>
                          <a:srgbClr val="005D7E"/>
                        </a:solidFill>
                        <a:latin typeface="+mj-lt"/>
                      </a:endParaRPr>
                    </a:p>
                  </a:txBody>
                  <a:tcPr/>
                </a:tc>
                <a:tc>
                  <a:txBody>
                    <a:bodyPr/>
                    <a:lstStyle/>
                    <a:p>
                      <a:r>
                        <a:rPr lang="en-US" dirty="0" smtClean="0"/>
                        <a:t>2 GB</a:t>
                      </a:r>
                      <a:endParaRPr lang="en-US" dirty="0">
                        <a:solidFill>
                          <a:srgbClr val="005D7E"/>
                        </a:solidFill>
                        <a:latin typeface="+mj-lt"/>
                      </a:endParaRPr>
                    </a:p>
                  </a:txBody>
                  <a:tcPr/>
                </a:tc>
                <a:tc>
                  <a:txBody>
                    <a:bodyPr/>
                    <a:lstStyle/>
                    <a:p>
                      <a:r>
                        <a:rPr lang="en-US" dirty="0" smtClean="0"/>
                        <a:t>Reliability</a:t>
                      </a:r>
                      <a:r>
                        <a:rPr lang="en-US" baseline="0" dirty="0" smtClean="0"/>
                        <a:t> / Hr.</a:t>
                      </a:r>
                      <a:endParaRPr lang="en-US" dirty="0">
                        <a:solidFill>
                          <a:srgbClr val="005D7E"/>
                        </a:solidFill>
                        <a:latin typeface="+mj-lt"/>
                      </a:endParaRPr>
                    </a:p>
                  </a:txBody>
                  <a:tcPr/>
                </a:tc>
                <a:tc>
                  <a:txBody>
                    <a:bodyPr/>
                    <a:lstStyle/>
                    <a:p>
                      <a:r>
                        <a:rPr lang="en-US" dirty="0" smtClean="0"/>
                        <a:t>5</a:t>
                      </a:r>
                      <a:endParaRPr lang="en-US" dirty="0">
                        <a:solidFill>
                          <a:srgbClr val="005D7E"/>
                        </a:solidFill>
                        <a:latin typeface="+mj-lt"/>
                      </a:endParaRPr>
                    </a:p>
                  </a:txBody>
                  <a:tcPr/>
                </a:tc>
                <a:tc>
                  <a:txBody>
                    <a:bodyPr/>
                    <a:lstStyle/>
                    <a:p>
                      <a:r>
                        <a:rPr lang="en-US" dirty="0" smtClean="0"/>
                        <a:t>7 Days</a:t>
                      </a:r>
                      <a:endParaRPr lang="en-US" dirty="0">
                        <a:solidFill>
                          <a:srgbClr val="005D7E"/>
                        </a:solidFill>
                        <a:latin typeface="+mj-lt"/>
                      </a:endParaRPr>
                    </a:p>
                  </a:txBody>
                  <a:tcPr/>
                </a:tc>
                <a:tc>
                  <a:txBody>
                    <a:bodyPr/>
                    <a:lstStyle/>
                    <a:p>
                      <a:r>
                        <a:rPr lang="en-US" dirty="0" smtClean="0"/>
                        <a:t>DB Copy + Manual Export</a:t>
                      </a:r>
                      <a:endParaRPr lang="en-US" dirty="0">
                        <a:solidFill>
                          <a:srgbClr val="005D7E"/>
                        </a:solidFill>
                        <a:latin typeface="+mj-lt"/>
                      </a:endParaRPr>
                    </a:p>
                  </a:txBody>
                  <a:tcPr/>
                </a:tc>
                <a:extLst>
                  <a:ext uri="{0D108BD9-81ED-4DB2-BD59-A6C34878D82A}">
                    <a16:rowId xmlns:a16="http://schemas.microsoft.com/office/drawing/2014/main" val="10002"/>
                  </a:ext>
                </a:extLst>
              </a:tr>
              <a:tr h="829178">
                <a:tc>
                  <a:txBody>
                    <a:bodyPr/>
                    <a:lstStyle/>
                    <a:p>
                      <a:r>
                        <a:rPr lang="en-US" dirty="0" smtClean="0"/>
                        <a:t>Standard</a:t>
                      </a:r>
                      <a:endParaRPr lang="en-US" dirty="0">
                        <a:solidFill>
                          <a:srgbClr val="005D7E"/>
                        </a:solidFill>
                        <a:latin typeface="+mj-lt"/>
                      </a:endParaRPr>
                    </a:p>
                  </a:txBody>
                  <a:tcPr/>
                </a:tc>
                <a:tc>
                  <a:txBody>
                    <a:bodyPr/>
                    <a:lstStyle/>
                    <a:p>
                      <a:r>
                        <a:rPr lang="en-US" dirty="0" smtClean="0"/>
                        <a:t>S0</a:t>
                      </a:r>
                      <a:br>
                        <a:rPr lang="en-US" dirty="0" smtClean="0"/>
                      </a:br>
                      <a:r>
                        <a:rPr lang="en-US" dirty="0" smtClean="0"/>
                        <a:t>S1</a:t>
                      </a:r>
                      <a:br>
                        <a:rPr lang="en-US" dirty="0" smtClean="0"/>
                      </a:br>
                      <a:r>
                        <a:rPr lang="en-US" dirty="0" smtClean="0"/>
                        <a:t>S2</a:t>
                      </a:r>
                      <a:endParaRPr lang="en-US" dirty="0">
                        <a:solidFill>
                          <a:srgbClr val="005D7E"/>
                        </a:solidFill>
                        <a:latin typeface="+mj-lt"/>
                      </a:endParaRPr>
                    </a:p>
                  </a:txBody>
                  <a:tcPr/>
                </a:tc>
                <a:tc>
                  <a:txBody>
                    <a:bodyPr/>
                    <a:lstStyle/>
                    <a:p>
                      <a:r>
                        <a:rPr lang="en-US" sz="1600" dirty="0" err="1" smtClean="0"/>
                        <a:t>Wrkgp</a:t>
                      </a:r>
                      <a:r>
                        <a:rPr lang="en-US" sz="1600" dirty="0" smtClean="0"/>
                        <a:t>/cloud</a:t>
                      </a:r>
                      <a:r>
                        <a:rPr lang="en-US" sz="1600" baseline="0" dirty="0" smtClean="0"/>
                        <a:t> app, multiple concurrent  operations</a:t>
                      </a:r>
                      <a:endParaRPr lang="en-US" sz="1600" dirty="0">
                        <a:solidFill>
                          <a:srgbClr val="005D7E"/>
                        </a:solidFill>
                        <a:latin typeface="+mj-lt"/>
                      </a:endParaRPr>
                    </a:p>
                  </a:txBody>
                  <a:tcPr/>
                </a:tc>
                <a:tc>
                  <a:txBody>
                    <a:bodyPr/>
                    <a:lstStyle/>
                    <a:p>
                      <a:r>
                        <a:rPr lang="en-US" dirty="0" smtClean="0"/>
                        <a:t>250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Min.</a:t>
                      </a:r>
                      <a:endParaRPr lang="en-US" dirty="0" smtClean="0">
                        <a:solidFill>
                          <a:srgbClr val="005D7E"/>
                        </a:solidFill>
                        <a:latin typeface="+mj-lt"/>
                      </a:endParaRPr>
                    </a:p>
                  </a:txBody>
                  <a:tcPr/>
                </a:tc>
                <a:tc>
                  <a:txBody>
                    <a:bodyPr/>
                    <a:lstStyle/>
                    <a:p>
                      <a:r>
                        <a:rPr lang="en-US" dirty="0" smtClean="0"/>
                        <a:t>10</a:t>
                      </a:r>
                      <a:br>
                        <a:rPr lang="en-US" dirty="0" smtClean="0"/>
                      </a:br>
                      <a:r>
                        <a:rPr lang="en-US" dirty="0" smtClean="0"/>
                        <a:t>20</a:t>
                      </a:r>
                      <a:br>
                        <a:rPr lang="en-US" dirty="0" smtClean="0"/>
                      </a:br>
                      <a:r>
                        <a:rPr lang="en-US" dirty="0" smtClean="0"/>
                        <a:t>50</a:t>
                      </a:r>
                      <a:endParaRPr lang="en-US" dirty="0">
                        <a:solidFill>
                          <a:srgbClr val="005D7E"/>
                        </a:solidFill>
                        <a:latin typeface="+mj-lt"/>
                      </a:endParaRPr>
                    </a:p>
                  </a:txBody>
                  <a:tcPr/>
                </a:tc>
                <a:tc>
                  <a:txBody>
                    <a:bodyPr/>
                    <a:lstStyle/>
                    <a:p>
                      <a:r>
                        <a:rPr lang="en-US" dirty="0" smtClean="0"/>
                        <a:t>14 Days</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DB Copy + Manual Export</a:t>
                      </a:r>
                      <a:endParaRPr lang="en-US" dirty="0" smtClean="0">
                        <a:solidFill>
                          <a:srgbClr val="005D7E"/>
                        </a:solidFill>
                        <a:latin typeface="+mj-lt"/>
                      </a:endParaRPr>
                    </a:p>
                  </a:txBody>
                  <a:tcPr/>
                </a:tc>
                <a:extLst>
                  <a:ext uri="{0D108BD9-81ED-4DB2-BD59-A6C34878D82A}">
                    <a16:rowId xmlns:a16="http://schemas.microsoft.com/office/drawing/2014/main" val="10003"/>
                  </a:ext>
                </a:extLst>
              </a:tr>
              <a:tr h="899032">
                <a:tc>
                  <a:txBody>
                    <a:bodyPr/>
                    <a:lstStyle/>
                    <a:p>
                      <a:r>
                        <a:rPr lang="en-US" dirty="0" smtClean="0"/>
                        <a:t>Premium</a:t>
                      </a:r>
                      <a:endParaRPr lang="en-US" dirty="0">
                        <a:solidFill>
                          <a:srgbClr val="005D7E"/>
                        </a:solidFill>
                        <a:latin typeface="+mj-lt"/>
                      </a:endParaRPr>
                    </a:p>
                  </a:txBody>
                  <a:tcPr/>
                </a:tc>
                <a:tc>
                  <a:txBody>
                    <a:bodyPr/>
                    <a:lstStyle/>
                    <a:p>
                      <a:r>
                        <a:rPr lang="en-US" dirty="0" smtClean="0"/>
                        <a:t>P1</a:t>
                      </a:r>
                      <a:r>
                        <a:rPr lang="en-US" baseline="0" dirty="0" smtClean="0"/>
                        <a:t/>
                      </a:r>
                      <a:br>
                        <a:rPr lang="en-US" baseline="0" dirty="0" smtClean="0"/>
                      </a:br>
                      <a:r>
                        <a:rPr lang="en-US" baseline="0" dirty="0" smtClean="0"/>
                        <a:t>P2</a:t>
                      </a:r>
                      <a:br>
                        <a:rPr lang="en-US" baseline="0" dirty="0" smtClean="0"/>
                      </a:br>
                      <a:r>
                        <a:rPr lang="en-US" baseline="0" dirty="0" smtClean="0"/>
                        <a:t>P3</a:t>
                      </a:r>
                      <a:endParaRPr lang="en-US" dirty="0">
                        <a:solidFill>
                          <a:srgbClr val="005D7E"/>
                        </a:solidFill>
                        <a:latin typeface="+mj-lt"/>
                      </a:endParaRPr>
                    </a:p>
                  </a:txBody>
                  <a:tcPr/>
                </a:tc>
                <a:tc>
                  <a:txBody>
                    <a:bodyPr/>
                    <a:lstStyle/>
                    <a:p>
                      <a:r>
                        <a:rPr lang="en-US" sz="1600" dirty="0" smtClean="0"/>
                        <a:t>Mission</a:t>
                      </a:r>
                      <a:r>
                        <a:rPr lang="en-US" sz="1600" baseline="0" dirty="0" smtClean="0"/>
                        <a:t> Critical, High volume, Many concurrent Users</a:t>
                      </a:r>
                      <a:endParaRPr lang="en-US" sz="1600" dirty="0">
                        <a:solidFill>
                          <a:srgbClr val="005D7E"/>
                        </a:solidFill>
                        <a:latin typeface="+mj-lt"/>
                      </a:endParaRPr>
                    </a:p>
                  </a:txBody>
                  <a:tcPr/>
                </a:tc>
                <a:tc>
                  <a:txBody>
                    <a:bodyPr/>
                    <a:lstStyle/>
                    <a:p>
                      <a:r>
                        <a:rPr lang="en-US" dirty="0" smtClean="0"/>
                        <a:t>500 GB</a:t>
                      </a:r>
                      <a:endParaRPr lang="en-US" dirty="0">
                        <a:solidFill>
                          <a:srgbClr val="005D7E"/>
                        </a:solidFill>
                        <a:latin typeface="+mj-lt"/>
                      </a:endParaRP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Reliability</a:t>
                      </a:r>
                      <a:r>
                        <a:rPr lang="en-US" baseline="0" dirty="0" smtClean="0"/>
                        <a:t> / sec.</a:t>
                      </a:r>
                      <a:endParaRPr lang="en-US" dirty="0" smtClean="0">
                        <a:solidFill>
                          <a:srgbClr val="005D7E"/>
                        </a:solidFill>
                        <a:latin typeface="+mj-lt"/>
                      </a:endParaRPr>
                    </a:p>
                  </a:txBody>
                  <a:tcPr/>
                </a:tc>
                <a:tc>
                  <a:txBody>
                    <a:bodyPr/>
                    <a:lstStyle/>
                    <a:p>
                      <a:r>
                        <a:rPr lang="en-US" dirty="0" smtClean="0"/>
                        <a:t>100</a:t>
                      </a:r>
                    </a:p>
                    <a:p>
                      <a:r>
                        <a:rPr lang="en-US" dirty="0" smtClean="0"/>
                        <a:t>200</a:t>
                      </a:r>
                    </a:p>
                    <a:p>
                      <a:r>
                        <a:rPr lang="en-US" dirty="0" smtClean="0"/>
                        <a:t>800</a:t>
                      </a:r>
                      <a:endParaRPr lang="en-US" dirty="0">
                        <a:solidFill>
                          <a:srgbClr val="005D7E"/>
                        </a:solidFill>
                        <a:latin typeface="+mj-lt"/>
                      </a:endParaRPr>
                    </a:p>
                  </a:txBody>
                  <a:tcPr/>
                </a:tc>
                <a:tc>
                  <a:txBody>
                    <a:bodyPr/>
                    <a:lstStyle/>
                    <a:p>
                      <a:r>
                        <a:rPr lang="en-US" dirty="0" smtClean="0"/>
                        <a:t>35 Days</a:t>
                      </a:r>
                      <a:endParaRPr lang="en-US" dirty="0">
                        <a:solidFill>
                          <a:srgbClr val="005D7E"/>
                        </a:solidFill>
                        <a:latin typeface="+mj-lt"/>
                      </a:endParaRPr>
                    </a:p>
                  </a:txBody>
                  <a:tcPr/>
                </a:tc>
                <a:tc>
                  <a:txBody>
                    <a:bodyPr/>
                    <a:lstStyle/>
                    <a:p>
                      <a:r>
                        <a:rPr lang="en-US" dirty="0" smtClean="0"/>
                        <a:t>Active Geo-replication</a:t>
                      </a:r>
                      <a:endParaRPr lang="en-US" dirty="0">
                        <a:solidFill>
                          <a:srgbClr val="005D7E"/>
                        </a:solidFill>
                        <a:latin typeface="+mj-lt"/>
                      </a:endParaRPr>
                    </a:p>
                  </a:txBody>
                  <a:tcPr/>
                </a:tc>
                <a:extLst>
                  <a:ext uri="{0D108BD9-81ED-4DB2-BD59-A6C34878D82A}">
                    <a16:rowId xmlns:a16="http://schemas.microsoft.com/office/drawing/2014/main" val="10004"/>
                  </a:ext>
                </a:extLst>
              </a:tr>
            </a:tbl>
          </a:graphicData>
        </a:graphic>
      </p:graphicFrame>
      <p:sp>
        <p:nvSpPr>
          <p:cNvPr id="4"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Selecting the right </a:t>
            </a:r>
            <a:r>
              <a:rPr lang="en-US" dirty="0" smtClean="0"/>
              <a:t>SQL Database edition</a:t>
            </a:r>
            <a:endParaRPr lang="en-US" dirty="0"/>
          </a:p>
        </p:txBody>
      </p:sp>
      <p:sp>
        <p:nvSpPr>
          <p:cNvPr id="5" name="Content Placeholder 2"/>
          <p:cNvSpPr txBox="1">
            <a:spLocks/>
          </p:cNvSpPr>
          <p:nvPr/>
        </p:nvSpPr>
        <p:spPr>
          <a:xfrm>
            <a:off x="0" y="6167717"/>
            <a:ext cx="12192000" cy="528918"/>
          </a:xfrm>
          <a:prstGeom prst="rect">
            <a:avLst/>
          </a:prstGeom>
        </p:spPr>
        <p:txBody>
          <a:bodyPr lIns="0" tIns="0" rIns="0" bIns="0" anchor="b"/>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defTabSz="914325">
              <a:spcBef>
                <a:spcPts val="2400"/>
              </a:spcBef>
              <a:buNone/>
            </a:pPr>
            <a:r>
              <a:rPr lang="en-US" spc="-51" dirty="0" smtClean="0">
                <a:solidFill>
                  <a:schemeClr val="bg2"/>
                </a:solidFill>
                <a:latin typeface="+mj-lt"/>
              </a:rPr>
              <a:t>This information is subject to change over time.</a:t>
            </a:r>
            <a:endParaRPr lang="en-US" spc="-51" dirty="0">
              <a:solidFill>
                <a:schemeClr val="bg2"/>
              </a:solidFill>
              <a:latin typeface="+mj-lt"/>
            </a:endParaRPr>
          </a:p>
        </p:txBody>
      </p:sp>
    </p:spTree>
    <p:extLst>
      <p:ext uri="{BB962C8B-B14F-4D97-AF65-F5344CB8AC3E}">
        <p14:creationId xmlns:p14="http://schemas.microsoft.com/office/powerpoint/2010/main" val="3161525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Auto </a:t>
            </a:r>
            <a:r>
              <a:rPr lang="en-US" sz="4000" spc="-51" dirty="0">
                <a:solidFill>
                  <a:schemeClr val="bg2"/>
                </a:solidFill>
                <a:latin typeface="+mj-lt"/>
              </a:rPr>
              <a:t>backups, transactional logs every 5 min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Backups in Azure Storage and geo-replicated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Creates a side-by-side copy, non-disruptive</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Backups </a:t>
            </a:r>
            <a:r>
              <a:rPr lang="en-US" sz="4000" spc="-51" dirty="0">
                <a:solidFill>
                  <a:schemeClr val="bg2"/>
                </a:solidFill>
                <a:latin typeface="+mj-lt"/>
              </a:rPr>
              <a:t>retention policy</a:t>
            </a:r>
            <a:r>
              <a:rPr lang="en-US" sz="4000" spc="-51" dirty="0" smtClean="0">
                <a:solidFill>
                  <a:schemeClr val="bg2"/>
                </a:solidFill>
                <a:latin typeface="+mj-lt"/>
              </a:rPr>
              <a:t>: 7, 14 or 35 days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Automated export of logical backups for long-term backup </a:t>
            </a:r>
            <a:r>
              <a:rPr lang="en-US" sz="4000" spc="-51" dirty="0" smtClean="0">
                <a:solidFill>
                  <a:schemeClr val="bg2"/>
                </a:solidFill>
                <a:latin typeface="+mj-lt"/>
              </a:rPr>
              <a:t>protection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Point-in-time restore - </a:t>
            </a:r>
            <a:r>
              <a:rPr lang="en-US" spc="-51" dirty="0">
                <a:solidFill>
                  <a:schemeClr val="bg2"/>
                </a:solidFill>
              </a:rPr>
              <a:t>“oops recovery”</a:t>
            </a:r>
            <a:endParaRPr lang="en-US" dirty="0"/>
          </a:p>
        </p:txBody>
      </p:sp>
    </p:spTree>
    <p:extLst>
      <p:ext uri="{BB962C8B-B14F-4D97-AF65-F5344CB8AC3E}">
        <p14:creationId xmlns:p14="http://schemas.microsoft.com/office/powerpoint/2010/main" val="301564935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Available </a:t>
            </a:r>
            <a:r>
              <a:rPr lang="en-US" sz="4000" spc="-51" dirty="0">
                <a:solidFill>
                  <a:schemeClr val="bg2"/>
                </a:solidFill>
                <a:latin typeface="+mj-lt"/>
              </a:rPr>
              <a:t>in </a:t>
            </a:r>
            <a:r>
              <a:rPr lang="en-US" sz="4000" spc="-51" dirty="0" smtClean="0">
                <a:solidFill>
                  <a:schemeClr val="bg2"/>
                </a:solidFill>
                <a:latin typeface="+mj-lt"/>
              </a:rPr>
              <a:t>all tiers: Basic</a:t>
            </a:r>
            <a:r>
              <a:rPr lang="en-US" sz="4000" spc="-51" dirty="0">
                <a:solidFill>
                  <a:schemeClr val="bg2"/>
                </a:solidFill>
                <a:latin typeface="+mj-lt"/>
              </a:rPr>
              <a:t>, </a:t>
            </a:r>
            <a:r>
              <a:rPr lang="en-US" sz="4000" spc="-51" dirty="0" smtClean="0">
                <a:solidFill>
                  <a:schemeClr val="bg2"/>
                </a:solidFill>
                <a:latin typeface="+mj-lt"/>
              </a:rPr>
              <a:t>Standard </a:t>
            </a:r>
            <a:r>
              <a:rPr lang="en-US" sz="4000" spc="-51" dirty="0">
                <a:solidFill>
                  <a:schemeClr val="bg2"/>
                </a:solidFill>
                <a:latin typeface="+mj-lt"/>
              </a:rPr>
              <a:t>and Premium</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Built on geo-redundant Azure Storage</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Recover to any Azure </a:t>
            </a:r>
            <a:r>
              <a:rPr lang="en-US" sz="4000" spc="-51" dirty="0" smtClean="0">
                <a:solidFill>
                  <a:schemeClr val="bg2"/>
                </a:solidFill>
                <a:latin typeface="+mj-lt"/>
              </a:rPr>
              <a:t>region</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Geo-restore – </a:t>
            </a:r>
            <a:r>
              <a:rPr lang="en-US" spc="-51" dirty="0">
                <a:solidFill>
                  <a:schemeClr val="bg2"/>
                </a:solidFill>
              </a:rPr>
              <a:t>Emergency data recovery when you need it most</a:t>
            </a:r>
            <a:endParaRPr lang="en-US" dirty="0"/>
          </a:p>
        </p:txBody>
      </p:sp>
    </p:spTree>
    <p:extLst>
      <p:ext uri="{BB962C8B-B14F-4D97-AF65-F5344CB8AC3E}">
        <p14:creationId xmlns:p14="http://schemas.microsoft.com/office/powerpoint/2010/main" val="4125464291"/>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Opt-in for Standard &amp; Premium databases</a:t>
            </a:r>
          </a:p>
          <a:p>
            <a:pPr marL="823500" lvl="1" indent="-571500" defTabSz="914325">
              <a:spcBef>
                <a:spcPts val="1200"/>
              </a:spcBef>
              <a:buFont typeface="Wingdings" panose="05000000000000000000" pitchFamily="2" charset="2"/>
              <a:buChar char="§"/>
            </a:pPr>
            <a:r>
              <a:rPr lang="en-US" sz="4000" spc="-51" dirty="0" smtClean="0">
                <a:solidFill>
                  <a:schemeClr val="bg2"/>
                </a:solidFill>
                <a:latin typeface="+mj-lt"/>
              </a:rPr>
              <a:t>Creates </a:t>
            </a:r>
            <a:r>
              <a:rPr lang="en-US" sz="4000" spc="-51" dirty="0">
                <a:solidFill>
                  <a:schemeClr val="bg2"/>
                </a:solidFill>
                <a:latin typeface="+mj-lt"/>
              </a:rPr>
              <a:t>a stand-by secondary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pre-paired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Opt-in via 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Microsoft-managed, RTO&lt;24h, RPO&lt;1 </a:t>
            </a:r>
            <a:r>
              <a:rPr lang="en-US" sz="4000" spc="-51" dirty="0" err="1">
                <a:solidFill>
                  <a:schemeClr val="bg2"/>
                </a:solidFill>
                <a:latin typeface="+mj-lt"/>
              </a:rPr>
              <a:t>hr</a:t>
            </a:r>
            <a:endParaRPr lang="en-US" sz="4000" spc="-51" dirty="0">
              <a:solidFill>
                <a:schemeClr val="bg2"/>
              </a:solidFill>
              <a:latin typeface="+mj-lt"/>
            </a:endParaRPr>
          </a:p>
        </p:txBody>
      </p:sp>
      <p:sp>
        <p:nvSpPr>
          <p:cNvPr id="6" name="Title 3"/>
          <p:cNvSpPr txBox="1">
            <a:spLocks/>
          </p:cNvSpPr>
          <p:nvPr/>
        </p:nvSpPr>
        <p:spPr>
          <a:xfrm>
            <a:off x="0"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Standard geo-replication</a:t>
            </a:r>
          </a:p>
        </p:txBody>
      </p:sp>
    </p:spTree>
    <p:extLst>
      <p:ext uri="{BB962C8B-B14F-4D97-AF65-F5344CB8AC3E}">
        <p14:creationId xmlns:p14="http://schemas.microsoft.com/office/powerpoint/2010/main" val="362970351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Self-service activation in Premium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Create up to 4 readable </a:t>
            </a:r>
            <a:r>
              <a:rPr lang="en-US" sz="4000" spc="-51" dirty="0" err="1">
                <a:solidFill>
                  <a:schemeClr val="bg2"/>
                </a:solidFill>
                <a:latin typeface="+mj-lt"/>
              </a:rPr>
              <a:t>secondaries</a:t>
            </a:r>
            <a:endParaRPr lang="en-US" sz="4000" spc="-51" dirty="0">
              <a:solidFill>
                <a:schemeClr val="bg2"/>
              </a:solidFill>
              <a:latin typeface="+mj-lt"/>
            </a:endParaRP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Replicate to any Azure region</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Automatic data replication, asynchronous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REST API, PowerShell or Azure Portal </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RTO&lt;1h, RPO&lt;5m, you choose when to failover</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Active geo-replication</a:t>
            </a:r>
          </a:p>
        </p:txBody>
      </p:sp>
    </p:spTree>
    <p:extLst>
      <p:ext uri="{BB962C8B-B14F-4D97-AF65-F5344CB8AC3E}">
        <p14:creationId xmlns:p14="http://schemas.microsoft.com/office/powerpoint/2010/main" val="278676326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Configurable to track &amp; log database activity</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Dashboard views in the portal for at-a-glance insights</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Pre-defined Power View reports for deep visual analysis on Audit log data</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Audit logs reside in your Azure Storage account</a:t>
            </a:r>
          </a:p>
          <a:p>
            <a:pPr marL="823500" lvl="1" indent="-571500" defTabSz="914325">
              <a:spcBef>
                <a:spcPts val="1200"/>
              </a:spcBef>
              <a:buFont typeface="Wingdings" panose="05000000000000000000" pitchFamily="2" charset="2"/>
              <a:buChar char="§"/>
            </a:pPr>
            <a:r>
              <a:rPr lang="en-US" sz="4000" spc="-51" dirty="0">
                <a:solidFill>
                  <a:schemeClr val="bg2"/>
                </a:solidFill>
                <a:latin typeface="+mj-lt"/>
              </a:rPr>
              <a:t>Available in Basic, Standard, and Premium</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a:t>Auditing</a:t>
            </a:r>
          </a:p>
        </p:txBody>
      </p:sp>
      <p:pic>
        <p:nvPicPr>
          <p:cNvPr id="7" name="Picture 6"/>
          <p:cNvPicPr>
            <a:picLocks noChangeAspect="1"/>
          </p:cNvPicPr>
          <p:nvPr/>
        </p:nvPicPr>
        <p:blipFill>
          <a:blip r:embed="rId3">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419695569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1" y="812800"/>
            <a:ext cx="12191999" cy="5737225"/>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F</a:t>
            </a:r>
            <a:r>
              <a:rPr lang="en-US" sz="4000" dirty="0" smtClean="0">
                <a:solidFill>
                  <a:srgbClr val="FFFFFF"/>
                </a:solidFill>
                <a:latin typeface="Segoe UI Light"/>
              </a:rPr>
              <a:t>ast </a:t>
            </a:r>
            <a:r>
              <a:rPr lang="en-US" sz="4000" dirty="0">
                <a:solidFill>
                  <a:srgbClr val="FFFFFF"/>
                </a:solidFill>
                <a:latin typeface="Segoe UI Light"/>
              </a:rPr>
              <a:t>and flexible indexing </a:t>
            </a:r>
            <a:r>
              <a:rPr lang="en-US" sz="4000" dirty="0" smtClean="0">
                <a:solidFill>
                  <a:srgbClr val="FFFFFF"/>
                </a:solidFill>
                <a:latin typeface="Segoe UI Light"/>
              </a:rPr>
              <a:t>of textual </a:t>
            </a:r>
            <a:r>
              <a:rPr lang="en-US" sz="4000" dirty="0">
                <a:solidFill>
                  <a:srgbClr val="FFFFFF"/>
                </a:solidFill>
                <a:latin typeface="Segoe UI Light"/>
              </a:rPr>
              <a:t>data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a:solidFill>
                  <a:srgbClr val="FFFFFF"/>
                </a:solidFill>
                <a:latin typeface="Segoe UI Light"/>
              </a:rPr>
              <a:t>D</a:t>
            </a:r>
            <a:r>
              <a:rPr lang="en-US" sz="4000" dirty="0" smtClean="0">
                <a:solidFill>
                  <a:srgbClr val="FFFFFF"/>
                </a:solidFill>
                <a:latin typeface="Segoe UI Light"/>
              </a:rPr>
              <a:t>ata </a:t>
            </a:r>
            <a:r>
              <a:rPr lang="en-US" sz="4000" dirty="0">
                <a:solidFill>
                  <a:srgbClr val="FFFFFF"/>
                </a:solidFill>
                <a:latin typeface="Segoe UI Light"/>
              </a:rPr>
              <a:t>types: char, </a:t>
            </a:r>
            <a:r>
              <a:rPr lang="en-US" sz="4000" dirty="0" err="1">
                <a:solidFill>
                  <a:srgbClr val="FFFFFF"/>
                </a:solidFill>
                <a:latin typeface="Segoe UI Light"/>
              </a:rPr>
              <a:t>varchar</a:t>
            </a:r>
            <a:r>
              <a:rPr lang="en-US" sz="4000" dirty="0">
                <a:solidFill>
                  <a:srgbClr val="FFFFFF"/>
                </a:solidFill>
                <a:latin typeface="Segoe UI Light"/>
              </a:rPr>
              <a:t>, </a:t>
            </a:r>
            <a:r>
              <a:rPr lang="en-US" sz="4000" dirty="0" err="1">
                <a:solidFill>
                  <a:srgbClr val="FFFFFF"/>
                </a:solidFill>
                <a:latin typeface="Segoe UI Light"/>
              </a:rPr>
              <a:t>nchar</a:t>
            </a:r>
            <a:r>
              <a:rPr lang="en-US" sz="4000" dirty="0">
                <a:solidFill>
                  <a:srgbClr val="FFFFFF"/>
                </a:solidFill>
                <a:latin typeface="Segoe UI Light"/>
              </a:rPr>
              <a:t>, </a:t>
            </a:r>
            <a:r>
              <a:rPr lang="en-US" sz="4000" dirty="0" err="1">
                <a:solidFill>
                  <a:srgbClr val="FFFFFF"/>
                </a:solidFill>
                <a:latin typeface="Segoe UI Light"/>
              </a:rPr>
              <a:t>nvarchar</a:t>
            </a:r>
            <a:r>
              <a:rPr lang="en-US" sz="4000" dirty="0">
                <a:solidFill>
                  <a:srgbClr val="FFFFFF"/>
                </a:solidFill>
                <a:latin typeface="Segoe UI Light"/>
              </a:rPr>
              <a:t>, text, </a:t>
            </a:r>
            <a:r>
              <a:rPr lang="en-US" sz="4000" dirty="0" err="1">
                <a:solidFill>
                  <a:srgbClr val="FFFFFF"/>
                </a:solidFill>
                <a:latin typeface="Segoe UI Light"/>
              </a:rPr>
              <a:t>ntext</a:t>
            </a:r>
            <a:r>
              <a:rPr lang="en-US" sz="4000" dirty="0">
                <a:solidFill>
                  <a:srgbClr val="FFFFFF"/>
                </a:solidFill>
                <a:latin typeface="Segoe UI Light"/>
              </a:rPr>
              <a:t>, image, xml, </a:t>
            </a:r>
            <a:r>
              <a:rPr lang="en-US" sz="4000" dirty="0" err="1" smtClean="0">
                <a:solidFill>
                  <a:srgbClr val="FFFFFF"/>
                </a:solidFill>
                <a:latin typeface="Segoe UI Light"/>
              </a:rPr>
              <a:t>varbinary</a:t>
            </a:r>
            <a:r>
              <a:rPr lang="en-US" sz="4000" dirty="0" smtClean="0">
                <a:solidFill>
                  <a:srgbClr val="FFFFFF"/>
                </a:solidFill>
                <a:latin typeface="Segoe UI Light"/>
              </a:rPr>
              <a:t>(max), or FILESTREAM</a:t>
            </a:r>
            <a:endParaRPr lang="en-US" sz="4000" spc="-51" dirty="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Handles high </a:t>
            </a:r>
            <a:r>
              <a:rPr lang="en-US" sz="4000" dirty="0">
                <a:solidFill>
                  <a:srgbClr val="FFFFFF"/>
                </a:solidFill>
                <a:latin typeface="Segoe UI Light"/>
              </a:rPr>
              <a:t>query volume </a:t>
            </a:r>
            <a:endParaRPr lang="en-US" sz="4000" dirty="0" smtClean="0">
              <a:solidFill>
                <a:srgbClr val="FFFFFF"/>
              </a:solidFill>
              <a:latin typeface="Segoe UI Light"/>
            </a:endParaRPr>
          </a:p>
          <a:p>
            <a:pPr marL="823500" lvl="1" indent="-571500" defTabSz="914325">
              <a:spcBef>
                <a:spcPts val="1200"/>
              </a:spcBef>
              <a:buFont typeface="Wingdings" panose="05000000000000000000" pitchFamily="2" charset="2"/>
              <a:buChar char="§"/>
            </a:pPr>
            <a:r>
              <a:rPr lang="en-US" sz="4000" dirty="0" smtClean="0">
                <a:solidFill>
                  <a:srgbClr val="FFFFFF"/>
                </a:solidFill>
                <a:latin typeface="Segoe UI Light"/>
              </a:rPr>
              <a:t>Common </a:t>
            </a:r>
            <a:r>
              <a:rPr lang="en-US" sz="4000" dirty="0">
                <a:solidFill>
                  <a:srgbClr val="FFFFFF"/>
                </a:solidFill>
                <a:latin typeface="Segoe UI Light"/>
              </a:rPr>
              <a:t>use cases</a:t>
            </a:r>
            <a:r>
              <a:rPr lang="en-US" sz="4000" dirty="0" smtClean="0">
                <a:solidFill>
                  <a:srgbClr val="FFFFFF"/>
                </a:solidFill>
                <a:latin typeface="Segoe UI Light"/>
              </a:rPr>
              <a:t>:</a:t>
            </a:r>
          </a:p>
          <a:p>
            <a:pPr marL="1226725" lvl="2" indent="-571500" defTabSz="914325">
              <a:spcBef>
                <a:spcPts val="1200"/>
              </a:spcBef>
              <a:buFont typeface="Wingdings" panose="05000000000000000000" pitchFamily="2" charset="2"/>
              <a:buChar char="§"/>
            </a:pPr>
            <a:r>
              <a:rPr lang="en-US" dirty="0" smtClean="0">
                <a:solidFill>
                  <a:srgbClr val="FFFFFF"/>
                </a:solidFill>
                <a:latin typeface="Segoe UI Light"/>
              </a:rPr>
              <a:t>Searching </a:t>
            </a:r>
            <a:r>
              <a:rPr lang="en-US" dirty="0">
                <a:solidFill>
                  <a:srgbClr val="FFFFFF"/>
                </a:solidFill>
                <a:latin typeface="Segoe UI Light"/>
              </a:rPr>
              <a:t>websites, product catalogs, news </a:t>
            </a:r>
            <a:r>
              <a:rPr lang="en-US" dirty="0" smtClean="0">
                <a:solidFill>
                  <a:srgbClr val="FFFFFF"/>
                </a:solidFill>
                <a:latin typeface="Segoe UI Light"/>
              </a:rPr>
              <a:t>items and </a:t>
            </a:r>
            <a:r>
              <a:rPr lang="en-US" dirty="0">
                <a:solidFill>
                  <a:srgbClr val="FFFFFF"/>
                </a:solidFill>
                <a:latin typeface="Segoe UI Light"/>
              </a:rPr>
              <a:t>more</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 Document </a:t>
            </a:r>
            <a:r>
              <a:rPr lang="en-US" dirty="0">
                <a:solidFill>
                  <a:srgbClr val="FFFFFF"/>
                </a:solidFill>
                <a:latin typeface="Segoe UI Light"/>
              </a:rPr>
              <a:t>management systems</a:t>
            </a:r>
          </a:p>
          <a:p>
            <a:pPr marL="1112425" lvl="2" indent="-457200" defTabSz="914325">
              <a:spcBef>
                <a:spcPts val="1200"/>
              </a:spcBef>
              <a:buFont typeface="Wingdings" panose="05000000000000000000" pitchFamily="2" charset="2"/>
              <a:buChar char="§"/>
            </a:pPr>
            <a:r>
              <a:rPr lang="en-US" dirty="0" smtClean="0">
                <a:solidFill>
                  <a:srgbClr val="FFFFFF"/>
                </a:solidFill>
                <a:latin typeface="Segoe UI Light"/>
              </a:rPr>
              <a:t>Any </a:t>
            </a:r>
            <a:r>
              <a:rPr lang="en-US" dirty="0">
                <a:solidFill>
                  <a:srgbClr val="FFFFFF"/>
                </a:solidFill>
                <a:latin typeface="Segoe UI Light"/>
              </a:rPr>
              <a:t>applications that need to provide search </a:t>
            </a:r>
            <a:r>
              <a:rPr lang="en-US" dirty="0" smtClean="0">
                <a:solidFill>
                  <a:srgbClr val="FFFFFF"/>
                </a:solidFill>
                <a:latin typeface="Segoe UI Light"/>
              </a:rPr>
              <a:t>capabilities </a:t>
            </a:r>
            <a:r>
              <a:rPr lang="en-US" dirty="0">
                <a:solidFill>
                  <a:srgbClr val="FFFFFF"/>
                </a:solidFill>
                <a:latin typeface="Segoe UI Light"/>
              </a:rPr>
              <a:t>over </a:t>
            </a:r>
            <a:r>
              <a:rPr lang="en-US" dirty="0" smtClean="0">
                <a:solidFill>
                  <a:srgbClr val="FFFFFF"/>
                </a:solidFill>
                <a:latin typeface="Segoe UI Light"/>
              </a:rPr>
              <a:t>	data </a:t>
            </a:r>
            <a:r>
              <a:rPr lang="en-US" dirty="0">
                <a:solidFill>
                  <a:srgbClr val="FFFFFF"/>
                </a:solidFill>
                <a:latin typeface="Segoe UI Light"/>
              </a:rPr>
              <a:t>stored in a SQL </a:t>
            </a:r>
            <a:r>
              <a:rPr lang="en-US" dirty="0" smtClean="0">
                <a:solidFill>
                  <a:srgbClr val="FFFFFF"/>
                </a:solidFill>
                <a:latin typeface="Segoe UI Light"/>
              </a:rPr>
              <a:t>Database</a:t>
            </a:r>
          </a:p>
        </p:txBody>
      </p:sp>
      <p:sp>
        <p:nvSpPr>
          <p:cNvPr id="13" name="Rectangle 12"/>
          <p:cNvSpPr/>
          <p:nvPr/>
        </p:nvSpPr>
        <p:spPr>
          <a:xfrm>
            <a:off x="6495627" y="6917311"/>
            <a:ext cx="12192000" cy="1278377"/>
          </a:xfrm>
          <a:prstGeom prst="rect">
            <a:avLst/>
          </a:prstGeom>
          <a:solidFill>
            <a:srgbClr val="D08FE1">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Title 3"/>
          <p:cNvSpPr txBox="1">
            <a:spLocks/>
          </p:cNvSpPr>
          <p:nvPr/>
        </p:nvSpPr>
        <p:spPr>
          <a:xfrm>
            <a:off x="-110071" y="0"/>
            <a:ext cx="12192000" cy="812800"/>
          </a:xfrm>
          <a:prstGeom prst="rect">
            <a:avLst/>
          </a:prstGeom>
          <a:noFill/>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Full-Text Search</a:t>
            </a:r>
            <a:endParaRPr lang="en-US" dirty="0">
              <a:solidFill>
                <a:srgbClr val="FFFFFF"/>
              </a:solidFill>
            </a:endParaRPr>
          </a:p>
        </p:txBody>
      </p:sp>
    </p:spTree>
    <p:extLst>
      <p:ext uri="{BB962C8B-B14F-4D97-AF65-F5344CB8AC3E}">
        <p14:creationId xmlns:p14="http://schemas.microsoft.com/office/powerpoint/2010/main" val="126303335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443789"/>
            <a:ext cx="12191999" cy="4321743"/>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XML I</a:t>
            </a:r>
            <a:r>
              <a:rPr lang="en-US" sz="4000" spc="-51" dirty="0" smtClean="0">
                <a:solidFill>
                  <a:srgbClr val="D2D2D2"/>
                </a:solidFill>
                <a:latin typeface="Segoe UI Light"/>
              </a:rPr>
              <a:t>ndexes - improves XQuery-based query performance</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Primary XML Index - speed up access to elements and </a:t>
            </a:r>
            <a:r>
              <a:rPr lang="en-US" sz="4000" spc="-51" dirty="0" smtClean="0">
                <a:solidFill>
                  <a:srgbClr val="D2D2D2"/>
                </a:solidFill>
                <a:latin typeface="Segoe UI Light"/>
              </a:rPr>
              <a:t>attributes</a:t>
            </a: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CREATE PRIMARY XML INDEX </a:t>
            </a:r>
            <a:r>
              <a:rPr lang="en-US" spc="-51" dirty="0" err="1">
                <a:solidFill>
                  <a:srgbClr val="D2D2D2"/>
                </a:solidFill>
                <a:latin typeface="Segoe UI Light"/>
              </a:rPr>
              <a:t>XML_Order_Items</a:t>
            </a:r>
            <a:endParaRPr lang="en-US" spc="-51" dirty="0">
              <a:solidFill>
                <a:srgbClr val="D2D2D2"/>
              </a:solidFill>
              <a:latin typeface="Segoe UI Light"/>
            </a:endParaRPr>
          </a:p>
          <a:p>
            <a:pPr marL="1680750" lvl="4" indent="-342900" defTabSz="914325">
              <a:spcBef>
                <a:spcPts val="1200"/>
              </a:spcBef>
              <a:buFont typeface="Wingdings" panose="05000000000000000000" pitchFamily="2" charset="2"/>
              <a:buChar char="§"/>
            </a:pPr>
            <a:r>
              <a:rPr lang="en-US" spc="-51" dirty="0">
                <a:solidFill>
                  <a:srgbClr val="D2D2D2"/>
                </a:solidFill>
                <a:latin typeface="Segoe UI Light"/>
              </a:rPr>
              <a:t>ON </a:t>
            </a:r>
            <a:r>
              <a:rPr lang="en-US" spc="-51" dirty="0" err="1">
                <a:solidFill>
                  <a:srgbClr val="D2D2D2"/>
                </a:solidFill>
                <a:latin typeface="Segoe UI Light"/>
              </a:rPr>
              <a:t>Sales.Order</a:t>
            </a:r>
            <a:r>
              <a:rPr lang="en-US" spc="-51" dirty="0">
                <a:solidFill>
                  <a:srgbClr val="D2D2D2"/>
                </a:solidFill>
                <a:latin typeface="Segoe UI Light"/>
              </a:rPr>
              <a:t> (Items);</a:t>
            </a:r>
            <a:endParaRPr lang="en-US" spc="-51" dirty="0" smtClean="0">
              <a:solidFill>
                <a:srgbClr val="D2D2D2"/>
              </a:solidFill>
              <a:latin typeface="Segoe UI Light"/>
            </a:endParaRP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Secondary XML Index </a:t>
            </a:r>
            <a:r>
              <a:rPr lang="en-US" sz="4000" spc="-51" dirty="0">
                <a:solidFill>
                  <a:srgbClr val="D2D2D2"/>
                </a:solidFill>
                <a:latin typeface="Segoe UI Light"/>
              </a:rPr>
              <a:t>– help resolve specific XQuery expressions </a:t>
            </a:r>
            <a:r>
              <a:rPr lang="en-US" sz="4000" spc="-51" dirty="0" smtClean="0">
                <a:solidFill>
                  <a:srgbClr val="D2D2D2"/>
                </a:solidFill>
                <a:latin typeface="Segoe UI Light"/>
              </a:rPr>
              <a:t>rapidly</a:t>
            </a: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XML Indexes</a:t>
            </a:r>
            <a:endParaRPr lang="en-US" dirty="0">
              <a:solidFill>
                <a:srgbClr val="FFFFFF"/>
              </a:solidFill>
            </a:endParaRPr>
          </a:p>
        </p:txBody>
      </p:sp>
    </p:spTree>
    <p:extLst>
      <p:ext uri="{BB962C8B-B14F-4D97-AF65-F5344CB8AC3E}">
        <p14:creationId xmlns:p14="http://schemas.microsoft.com/office/powerpoint/2010/main" val="142977177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0" y="19250"/>
            <a:ext cx="12191999"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Monitor common database, execution and transaction related events in near-real time </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Diagnose blocked </a:t>
            </a:r>
            <a:r>
              <a:rPr lang="en-US" sz="4000" spc="-51" dirty="0">
                <a:solidFill>
                  <a:srgbClr val="D2D2D2"/>
                </a:solidFill>
                <a:latin typeface="Segoe UI Light"/>
              </a:rPr>
              <a:t>or long-running queries, resource bottlenecks, </a:t>
            </a:r>
            <a:r>
              <a:rPr lang="en-US" sz="4000" spc="-51" dirty="0" smtClean="0">
                <a:solidFill>
                  <a:srgbClr val="D2D2D2"/>
                </a:solidFill>
                <a:latin typeface="Segoe UI Light"/>
              </a:rPr>
              <a:t>poor </a:t>
            </a:r>
            <a:r>
              <a:rPr lang="en-US" sz="4000" spc="-51" dirty="0">
                <a:solidFill>
                  <a:srgbClr val="D2D2D2"/>
                </a:solidFill>
                <a:latin typeface="Segoe UI Light"/>
              </a:rPr>
              <a:t>query </a:t>
            </a:r>
            <a:r>
              <a:rPr lang="en-US" sz="4000" spc="-51" dirty="0" smtClean="0">
                <a:solidFill>
                  <a:srgbClr val="D2D2D2"/>
                </a:solidFill>
                <a:latin typeface="Segoe UI Light"/>
              </a:rPr>
              <a:t>plans, and more</a:t>
            </a:r>
          </a:p>
          <a:p>
            <a:pPr marL="823500" lvl="1" indent="-571500" defTabSz="914325">
              <a:spcBef>
                <a:spcPts val="1200"/>
              </a:spcBef>
              <a:buFont typeface="Wingdings" panose="05000000000000000000" pitchFamily="2" charset="2"/>
              <a:buChar char="§"/>
            </a:pPr>
            <a:r>
              <a:rPr lang="en-US" sz="4000" spc="-51" dirty="0" smtClean="0">
                <a:solidFill>
                  <a:srgbClr val="D2D2D2"/>
                </a:solidFill>
                <a:latin typeface="Segoe UI Light"/>
              </a:rPr>
              <a:t>Help improve capacity </a:t>
            </a:r>
            <a:r>
              <a:rPr lang="en-US" sz="4000" spc="-51" dirty="0">
                <a:solidFill>
                  <a:srgbClr val="D2D2D2"/>
                </a:solidFill>
                <a:latin typeface="Segoe UI Light"/>
              </a:rPr>
              <a:t>planning </a:t>
            </a:r>
          </a:p>
          <a:p>
            <a:pPr marL="823500" lvl="1" indent="-571500" defTabSz="914325">
              <a:spcBef>
                <a:spcPts val="1200"/>
              </a:spcBef>
              <a:buFont typeface="Wingdings" panose="05000000000000000000" pitchFamily="2" charset="2"/>
              <a:buChar char="§"/>
            </a:pPr>
            <a:r>
              <a:rPr lang="en-US" sz="4000" spc="-51" dirty="0">
                <a:solidFill>
                  <a:srgbClr val="D2D2D2"/>
                </a:solidFill>
                <a:latin typeface="Segoe UI Light"/>
              </a:rPr>
              <a:t>Use familiar T-SQL language</a:t>
            </a:r>
            <a:endParaRPr lang="en-US" sz="4000" spc="-51" dirty="0" smtClean="0">
              <a:solidFill>
                <a:srgbClr val="D2D2D2"/>
              </a:solidFill>
              <a:latin typeface="Segoe UI Light"/>
            </a:endParaRPr>
          </a:p>
          <a:p>
            <a:pPr marL="252000" lvl="1" indent="0" defTabSz="914325">
              <a:spcBef>
                <a:spcPts val="1200"/>
              </a:spcBef>
              <a:buFont typeface="Arial" pitchFamily="34" charset="0"/>
              <a:buNone/>
            </a:pPr>
            <a:endParaRPr lang="en-US" sz="4000" spc="-51" dirty="0">
              <a:solidFill>
                <a:srgbClr val="D2D2D2"/>
              </a:solidFill>
              <a:latin typeface="Segoe UI Light"/>
            </a:endParaRPr>
          </a:p>
        </p:txBody>
      </p:sp>
      <p:sp>
        <p:nvSpPr>
          <p:cNvPr id="6" name="Title 3"/>
          <p:cNvSpPr txBox="1">
            <a:spLocks/>
          </p:cNvSpPr>
          <p:nvPr/>
        </p:nvSpPr>
        <p:spPr>
          <a:xfrm>
            <a:off x="0" y="0"/>
            <a:ext cx="12192000"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solidFill>
                  <a:srgbClr val="FFFFFF"/>
                </a:solidFill>
              </a:rPr>
              <a:t>Dynamic Management Views (DMV)  </a:t>
            </a:r>
            <a:endParaRPr lang="en-US" dirty="0">
              <a:solidFill>
                <a:srgbClr val="FFFFFF"/>
              </a:solidFill>
            </a:endParaRPr>
          </a:p>
        </p:txBody>
      </p:sp>
    </p:spTree>
    <p:extLst>
      <p:ext uri="{BB962C8B-B14F-4D97-AF65-F5344CB8AC3E}">
        <p14:creationId xmlns:p14="http://schemas.microsoft.com/office/powerpoint/2010/main" val="34395329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 y="6135329"/>
            <a:ext cx="12191999" cy="722671"/>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3200" dirty="0" smtClean="0">
                <a:solidFill>
                  <a:schemeClr val="bg1"/>
                </a:solidFill>
                <a:latin typeface="+mj-lt"/>
              </a:rPr>
              <a:t>(obviously)</a:t>
            </a:r>
            <a:endParaRPr lang="en-US" sz="3200" dirty="0">
              <a:solidFill>
                <a:schemeClr val="bg1"/>
              </a:solidFill>
              <a:latin typeface="+mj-lt"/>
            </a:endParaRPr>
          </a:p>
        </p:txBody>
      </p:sp>
      <p:sp>
        <p:nvSpPr>
          <p:cNvPr id="2" name="Title 1"/>
          <p:cNvSpPr>
            <a:spLocks noGrp="1"/>
          </p:cNvSpPr>
          <p:nvPr>
            <p:ph type="title"/>
          </p:nvPr>
        </p:nvSpPr>
        <p:spPr/>
        <p:txBody>
          <a:bodyPr/>
          <a:lstStyle/>
          <a:p>
            <a:r>
              <a:rPr lang="en-US" sz="3200" dirty="0" smtClean="0"/>
              <a:t>Use Familiar Technologies</a:t>
            </a:r>
            <a:endParaRPr lang="en-US" sz="3200" dirty="0"/>
          </a:p>
        </p:txBody>
      </p:sp>
      <p:sp>
        <p:nvSpPr>
          <p:cNvPr id="3" name="Text Placeholder 2"/>
          <p:cNvSpPr>
            <a:spLocks noGrp="1"/>
          </p:cNvSpPr>
          <p:nvPr>
            <p:ph type="body" sz="quarter" idx="10"/>
          </p:nvPr>
        </p:nvSpPr>
        <p:spPr/>
        <p:txBody>
          <a:bodyPr/>
          <a:lstStyle/>
          <a:p>
            <a:r>
              <a:rPr lang="en-US" sz="5400" dirty="0" smtClean="0"/>
              <a:t>Transact-SQL</a:t>
            </a:r>
            <a:endParaRPr lang="en-US" sz="5400" dirty="0"/>
          </a:p>
        </p:txBody>
      </p:sp>
    </p:spTree>
    <p:extLst>
      <p:ext uri="{BB962C8B-B14F-4D97-AF65-F5344CB8AC3E}">
        <p14:creationId xmlns:p14="http://schemas.microsoft.com/office/powerpoint/2010/main" val="64434148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SQL Database</a:t>
            </a:r>
            <a:endParaRPr lang="en-US" dirty="0"/>
          </a:p>
        </p:txBody>
      </p:sp>
      <p:pic>
        <p:nvPicPr>
          <p:cNvPr id="3" name="Picture 2"/>
          <p:cNvPicPr>
            <a:picLocks noChangeAspect="1"/>
          </p:cNvPicPr>
          <p:nvPr/>
        </p:nvPicPr>
        <p:blipFill>
          <a:blip r:embed="rId3">
            <a:biLevel thresh="25000"/>
          </a:blip>
          <a:stretch>
            <a:fillRect/>
          </a:stretch>
        </p:blipFill>
        <p:spPr>
          <a:xfrm>
            <a:off x="10188388" y="4627850"/>
            <a:ext cx="1303302" cy="1371600"/>
          </a:xfrm>
          <a:prstGeom prst="rect">
            <a:avLst/>
          </a:prstGeom>
        </p:spPr>
      </p:pic>
    </p:spTree>
    <p:extLst>
      <p:ext uri="{BB962C8B-B14F-4D97-AF65-F5344CB8AC3E}">
        <p14:creationId xmlns:p14="http://schemas.microsoft.com/office/powerpoint/2010/main" val="268478961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0" y="0"/>
            <a:ext cx="12192000" cy="6858000"/>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2000" lvl="1" indent="0" defTabSz="914325">
              <a:spcBef>
                <a:spcPts val="1200"/>
              </a:spcBef>
              <a:buNone/>
            </a:pPr>
            <a:r>
              <a:rPr lang="en-US" sz="4400" dirty="0" smtClean="0">
                <a:solidFill>
                  <a:schemeClr val="bg1"/>
                </a:solidFill>
                <a:latin typeface="+mj-lt"/>
              </a:rPr>
              <a:t>.</a:t>
            </a:r>
            <a:r>
              <a:rPr lang="en-US" sz="4400" dirty="0">
                <a:solidFill>
                  <a:schemeClr val="bg1"/>
                </a:solidFill>
                <a:latin typeface="+mj-lt"/>
              </a:rPr>
              <a:t>NET Framework (C#, Visual Basic, F</a:t>
            </a:r>
            <a:r>
              <a:rPr lang="en-US" sz="4400" dirty="0" smtClean="0">
                <a:solidFill>
                  <a:schemeClr val="bg1"/>
                </a:solidFill>
                <a:latin typeface="+mj-lt"/>
              </a:rPr>
              <a:t>#): ADO.NET</a:t>
            </a:r>
          </a:p>
          <a:p>
            <a:pPr marL="252000" lvl="1" indent="0" defTabSz="914325">
              <a:spcBef>
                <a:spcPts val="1200"/>
              </a:spcBef>
              <a:buNone/>
            </a:pPr>
            <a:r>
              <a:rPr lang="en-US" sz="4400" dirty="0" smtClean="0">
                <a:solidFill>
                  <a:schemeClr val="bg1"/>
                </a:solidFill>
                <a:latin typeface="+mj-lt"/>
              </a:rPr>
              <a:t>C </a:t>
            </a:r>
            <a:r>
              <a:rPr lang="en-US" sz="4400" dirty="0">
                <a:solidFill>
                  <a:schemeClr val="bg1"/>
                </a:solidFill>
                <a:latin typeface="+mj-lt"/>
              </a:rPr>
              <a:t>/ C</a:t>
            </a:r>
            <a:r>
              <a:rPr lang="en-US" sz="4400" dirty="0" smtClean="0">
                <a:solidFill>
                  <a:schemeClr val="bg1"/>
                </a:solidFill>
                <a:latin typeface="+mj-lt"/>
              </a:rPr>
              <a:t>++: ODBC</a:t>
            </a:r>
          </a:p>
          <a:p>
            <a:pPr marL="252000" lvl="1" indent="0" defTabSz="914325">
              <a:spcBef>
                <a:spcPts val="1200"/>
              </a:spcBef>
              <a:buNone/>
            </a:pPr>
            <a:r>
              <a:rPr lang="en-US" sz="4400" dirty="0" smtClean="0">
                <a:solidFill>
                  <a:schemeClr val="bg1"/>
                </a:solidFill>
                <a:latin typeface="+mj-lt"/>
              </a:rPr>
              <a:t>Java: </a:t>
            </a:r>
            <a:r>
              <a:rPr lang="en-US" sz="4400" dirty="0">
                <a:solidFill>
                  <a:schemeClr val="bg1"/>
                </a:solidFill>
                <a:latin typeface="+mj-lt"/>
              </a:rPr>
              <a:t>Microsoft JDBC </a:t>
            </a:r>
            <a:r>
              <a:rPr lang="en-US" sz="4400" dirty="0" smtClean="0">
                <a:solidFill>
                  <a:schemeClr val="bg1"/>
                </a:solidFill>
                <a:latin typeface="+mj-lt"/>
              </a:rPr>
              <a:t>provider</a:t>
            </a:r>
          </a:p>
          <a:p>
            <a:pPr marL="252000" lvl="1" indent="0" defTabSz="914325">
              <a:spcBef>
                <a:spcPts val="1200"/>
              </a:spcBef>
              <a:buNone/>
            </a:pPr>
            <a:r>
              <a:rPr lang="en-US" sz="4400" dirty="0" smtClean="0">
                <a:solidFill>
                  <a:schemeClr val="bg1"/>
                </a:solidFill>
                <a:latin typeface="+mj-lt"/>
              </a:rPr>
              <a:t>PHP: </a:t>
            </a:r>
            <a:r>
              <a:rPr lang="en-US" sz="4400" dirty="0">
                <a:solidFill>
                  <a:schemeClr val="bg1"/>
                </a:solidFill>
                <a:latin typeface="+mj-lt"/>
              </a:rPr>
              <a:t>Microsoft PHP </a:t>
            </a:r>
            <a:r>
              <a:rPr lang="en-US" sz="4400" dirty="0" smtClean="0">
                <a:solidFill>
                  <a:schemeClr val="bg1"/>
                </a:solidFill>
                <a:latin typeface="+mj-lt"/>
              </a:rPr>
              <a:t>provider</a:t>
            </a:r>
            <a:endParaRPr lang="en-US" sz="4400" dirty="0">
              <a:solidFill>
                <a:schemeClr val="bg1"/>
              </a:solidFill>
              <a:latin typeface="+mj-lt"/>
            </a:endParaRPr>
          </a:p>
        </p:txBody>
      </p:sp>
      <p:sp>
        <p:nvSpPr>
          <p:cNvPr id="2" name="Title 1"/>
          <p:cNvSpPr>
            <a:spLocks noGrp="1"/>
          </p:cNvSpPr>
          <p:nvPr>
            <p:ph type="title"/>
          </p:nvPr>
        </p:nvSpPr>
        <p:spPr/>
        <p:txBody>
          <a:bodyPr/>
          <a:lstStyle/>
          <a:p>
            <a:r>
              <a:rPr lang="en-US" sz="4800" dirty="0"/>
              <a:t>Use Familiar </a:t>
            </a:r>
            <a:r>
              <a:rPr lang="en-US" sz="4800" dirty="0" smtClean="0"/>
              <a:t>Technologies - Languages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.NET Framework (C#, Visual Basic, F#): ADO.NET</a:t>
            </a:r>
          </a:p>
          <a:p>
            <a:pPr marL="252000" lvl="1" indent="0" defTabSz="914325">
              <a:spcBef>
                <a:spcPts val="1200"/>
              </a:spcBef>
              <a:buNone/>
            </a:pPr>
            <a:r>
              <a:rPr lang="en-US" sz="3200" dirty="0"/>
              <a:t>C / C++: ODBC</a:t>
            </a:r>
          </a:p>
          <a:p>
            <a:pPr marL="252000" lvl="1" indent="0" defTabSz="914325">
              <a:spcBef>
                <a:spcPts val="1200"/>
              </a:spcBef>
              <a:buNone/>
            </a:pPr>
            <a:r>
              <a:rPr lang="en-US" sz="3200" dirty="0"/>
              <a:t>Java: Microsoft JDBC provider</a:t>
            </a:r>
          </a:p>
          <a:p>
            <a:pPr marL="252000" lvl="1" indent="0" defTabSz="914325">
              <a:spcBef>
                <a:spcPts val="1200"/>
              </a:spcBef>
              <a:buNone/>
            </a:pPr>
            <a:r>
              <a:rPr lang="en-US" sz="3200" dirty="0"/>
              <a:t>PHP: Microsoft PHP provider</a:t>
            </a:r>
          </a:p>
          <a:p>
            <a:endParaRPr lang="en-US" sz="3200" dirty="0"/>
          </a:p>
        </p:txBody>
      </p:sp>
    </p:spTree>
    <p:extLst>
      <p:ext uri="{BB962C8B-B14F-4D97-AF65-F5344CB8AC3E}">
        <p14:creationId xmlns:p14="http://schemas.microsoft.com/office/powerpoint/2010/main" val="22127128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Frameworks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OData</a:t>
            </a:r>
          </a:p>
          <a:p>
            <a:pPr marL="252000" lvl="1" indent="0" defTabSz="914325">
              <a:spcBef>
                <a:spcPts val="1200"/>
              </a:spcBef>
              <a:buNone/>
            </a:pPr>
            <a:r>
              <a:rPr lang="en-US" sz="3200" dirty="0"/>
              <a:t>Entity Framework</a:t>
            </a:r>
          </a:p>
          <a:p>
            <a:pPr marL="252000" lvl="1" indent="0" defTabSz="914325">
              <a:spcBef>
                <a:spcPts val="1200"/>
              </a:spcBef>
              <a:buNone/>
            </a:pPr>
            <a:r>
              <a:rPr lang="en-US" sz="3200" dirty="0"/>
              <a:t>WCF Data Services</a:t>
            </a:r>
          </a:p>
          <a:p>
            <a:pPr marL="252000" lvl="1" indent="0" defTabSz="914325">
              <a:spcBef>
                <a:spcPts val="1200"/>
              </a:spcBef>
              <a:buNone/>
            </a:pPr>
            <a:r>
              <a:rPr lang="en-US" sz="3200" dirty="0"/>
              <a:t>NHibernate (etc</a:t>
            </a:r>
            <a:r>
              <a:rPr lang="en-US" sz="3200" dirty="0" smtClean="0"/>
              <a:t>.)</a:t>
            </a:r>
            <a:endParaRPr lang="en-US" sz="3200" dirty="0"/>
          </a:p>
        </p:txBody>
      </p:sp>
    </p:spTree>
    <p:extLst>
      <p:ext uri="{BB962C8B-B14F-4D97-AF65-F5344CB8AC3E}">
        <p14:creationId xmlns:p14="http://schemas.microsoft.com/office/powerpoint/2010/main" val="384477488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Use Familiar Technologies - </a:t>
            </a:r>
            <a:r>
              <a:rPr lang="en-US" sz="4800" dirty="0" smtClean="0"/>
              <a:t>Tools</a:t>
            </a:r>
            <a:endParaRPr lang="en-US" sz="4800" dirty="0"/>
          </a:p>
        </p:txBody>
      </p:sp>
      <p:sp>
        <p:nvSpPr>
          <p:cNvPr id="3" name="Content Placeholder 2"/>
          <p:cNvSpPr>
            <a:spLocks noGrp="1"/>
          </p:cNvSpPr>
          <p:nvPr>
            <p:ph sz="quarter" idx="10"/>
          </p:nvPr>
        </p:nvSpPr>
        <p:spPr/>
        <p:txBody>
          <a:bodyPr/>
          <a:lstStyle/>
          <a:p>
            <a:pPr marL="252000" lvl="1" indent="0" defTabSz="914325">
              <a:spcBef>
                <a:spcPts val="1200"/>
              </a:spcBef>
              <a:buNone/>
            </a:pPr>
            <a:r>
              <a:rPr lang="en-US" sz="3200" dirty="0"/>
              <a:t>SQL Server Management Studio (&gt;=2008 R2)</a:t>
            </a:r>
          </a:p>
          <a:p>
            <a:pPr marL="252000" lvl="1" indent="0" defTabSz="914325">
              <a:spcBef>
                <a:spcPts val="1200"/>
              </a:spcBef>
              <a:buNone/>
            </a:pPr>
            <a:r>
              <a:rPr lang="en-US" sz="3200" dirty="0"/>
              <a:t>SQL Server command-line utilities (SQLCMD, BCP)</a:t>
            </a:r>
          </a:p>
          <a:p>
            <a:pPr marL="252000" lvl="1" indent="0" defTabSz="914325">
              <a:spcBef>
                <a:spcPts val="1200"/>
              </a:spcBef>
              <a:buNone/>
            </a:pPr>
            <a:r>
              <a:rPr lang="en-US" sz="3200" dirty="0"/>
              <a:t>Visual Studio IDE for database </a:t>
            </a:r>
            <a:r>
              <a:rPr lang="en-US" sz="3200" dirty="0" smtClean="0"/>
              <a:t>development</a:t>
            </a:r>
            <a:endParaRPr lang="en-US" sz="3200" dirty="0"/>
          </a:p>
        </p:txBody>
      </p:sp>
    </p:spTree>
    <p:extLst>
      <p:ext uri="{BB962C8B-B14F-4D97-AF65-F5344CB8AC3E}">
        <p14:creationId xmlns:p14="http://schemas.microsoft.com/office/powerpoint/2010/main" val="385037706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Unsupported SQL Server Features</a:t>
            </a:r>
            <a:br>
              <a:rPr lang="en-US" sz="3600" dirty="0"/>
            </a:br>
            <a:endParaRPr lang="en-US" sz="3600" dirty="0"/>
          </a:p>
        </p:txBody>
      </p:sp>
      <p:sp>
        <p:nvSpPr>
          <p:cNvPr id="3" name="Content Placeholder 2"/>
          <p:cNvSpPr>
            <a:spLocks noGrp="1"/>
          </p:cNvSpPr>
          <p:nvPr>
            <p:ph sz="quarter" idx="10"/>
          </p:nvPr>
        </p:nvSpPr>
        <p:spPr/>
        <p:txBody>
          <a:bodyPr/>
          <a:lstStyle/>
          <a:p>
            <a:pPr marL="823500" lvl="1" indent="-571500" defTabSz="914325">
              <a:spcBef>
                <a:spcPts val="1200"/>
              </a:spcBef>
            </a:pPr>
            <a:r>
              <a:rPr lang="en-US" sz="3600" dirty="0"/>
              <a:t>Use command, distributed transactions, distributed views</a:t>
            </a:r>
          </a:p>
          <a:p>
            <a:pPr marL="823500" lvl="1" indent="-571500" defTabSz="914325">
              <a:spcBef>
                <a:spcPts val="1200"/>
              </a:spcBef>
            </a:pPr>
            <a:r>
              <a:rPr lang="en-US" sz="3600" dirty="0"/>
              <a:t>Service Broker</a:t>
            </a:r>
          </a:p>
          <a:p>
            <a:pPr marL="823500" lvl="1" indent="-571500" defTabSz="914325">
              <a:spcBef>
                <a:spcPts val="1200"/>
              </a:spcBef>
            </a:pPr>
            <a:r>
              <a:rPr lang="en-US" sz="3600" dirty="0" smtClean="0"/>
              <a:t>SQL </a:t>
            </a:r>
            <a:r>
              <a:rPr lang="en-US" sz="3600" dirty="0"/>
              <a:t>Agent</a:t>
            </a:r>
          </a:p>
          <a:p>
            <a:pPr marL="823500" lvl="1" indent="-571500" defTabSz="914325">
              <a:spcBef>
                <a:spcPts val="1200"/>
              </a:spcBef>
            </a:pPr>
            <a:r>
              <a:rPr lang="en-US" sz="3600" dirty="0"/>
              <a:t>SQL Profiler</a:t>
            </a:r>
          </a:p>
          <a:p>
            <a:pPr marL="823500" lvl="1" indent="-571500" defTabSz="914325">
              <a:spcBef>
                <a:spcPts val="1200"/>
              </a:spcBef>
            </a:pPr>
            <a:r>
              <a:rPr lang="en-US" sz="3600" dirty="0"/>
              <a:t>Native </a:t>
            </a:r>
            <a:r>
              <a:rPr lang="en-US" sz="3600" dirty="0" smtClean="0"/>
              <a:t>Encryption</a:t>
            </a:r>
            <a:endParaRPr lang="en-US" sz="3600" dirty="0"/>
          </a:p>
        </p:txBody>
      </p:sp>
    </p:spTree>
    <p:extLst>
      <p:ext uri="{BB962C8B-B14F-4D97-AF65-F5344CB8AC3E}">
        <p14:creationId xmlns:p14="http://schemas.microsoft.com/office/powerpoint/2010/main" val="351436728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2767" y="1327354"/>
            <a:ext cx="6706466" cy="3804021"/>
          </a:xfrm>
          <a:prstGeom prst="rect">
            <a:avLst/>
          </a:prstGeom>
        </p:spPr>
      </p:pic>
      <p:sp>
        <p:nvSpPr>
          <p:cNvPr id="7" name="Content Placeholder 2"/>
          <p:cNvSpPr txBox="1">
            <a:spLocks/>
          </p:cNvSpPr>
          <p:nvPr/>
        </p:nvSpPr>
        <p:spPr>
          <a:xfrm>
            <a:off x="3347885" y="-17022"/>
            <a:ext cx="5496230" cy="1327354"/>
          </a:xfrm>
          <a:prstGeom prst="rect">
            <a:avLst/>
          </a:prstGeom>
        </p:spPr>
        <p:txBody>
          <a:bodyPr lIns="0" tIns="0" rIns="0" bIns="0" anchor="ct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algn="ctr" defTabSz="914325">
              <a:spcBef>
                <a:spcPts val="900"/>
              </a:spcBef>
              <a:buNone/>
            </a:pPr>
            <a:r>
              <a:rPr lang="en-US" sz="2400" spc="-51" dirty="0" smtClean="0">
                <a:solidFill>
                  <a:schemeClr val="tx1"/>
                </a:solidFill>
                <a:latin typeface="+mj-lt"/>
              </a:rPr>
              <a:t>Web </a:t>
            </a:r>
            <a:r>
              <a:rPr lang="en-US" sz="2400" spc="-51" dirty="0">
                <a:solidFill>
                  <a:schemeClr val="tx1"/>
                </a:solidFill>
                <a:latin typeface="+mj-lt"/>
              </a:rPr>
              <a:t>designers for tables, views, stored procs</a:t>
            </a:r>
          </a:p>
          <a:p>
            <a:pPr marL="3175" lvl="1" indent="0" algn="ctr" defTabSz="914325">
              <a:spcBef>
                <a:spcPts val="900"/>
              </a:spcBef>
              <a:buNone/>
            </a:pPr>
            <a:r>
              <a:rPr lang="en-US" sz="2400" spc="-51" dirty="0">
                <a:solidFill>
                  <a:schemeClr val="tx1"/>
                </a:solidFill>
                <a:latin typeface="+mj-lt"/>
              </a:rPr>
              <a:t>Interactive query editing and </a:t>
            </a:r>
            <a:r>
              <a:rPr lang="en-US" sz="2400" spc="-51" dirty="0" smtClean="0">
                <a:solidFill>
                  <a:schemeClr val="tx1"/>
                </a:solidFill>
                <a:latin typeface="+mj-lt"/>
              </a:rPr>
              <a:t>execution</a:t>
            </a:r>
            <a:endParaRPr lang="en-US" sz="3200" dirty="0">
              <a:solidFill>
                <a:schemeClr val="tx1"/>
              </a:solidFill>
              <a:latin typeface="+mj-lt"/>
            </a:endParaRPr>
          </a:p>
        </p:txBody>
      </p:sp>
      <p:pic>
        <p:nvPicPr>
          <p:cNvPr id="6" name="Picture 5"/>
          <p:cNvPicPr>
            <a:picLocks noChangeAspect="1"/>
          </p:cNvPicPr>
          <p:nvPr/>
        </p:nvPicPr>
        <p:blipFill>
          <a:blip r:embed="rId4">
            <a:biLevel thresh="25000"/>
          </a:blip>
          <a:stretch>
            <a:fillRect/>
          </a:stretch>
        </p:blipFill>
        <p:spPr>
          <a:xfrm>
            <a:off x="11287913" y="72570"/>
            <a:ext cx="817002" cy="859814"/>
          </a:xfrm>
          <a:prstGeom prst="rect">
            <a:avLst/>
          </a:prstGeom>
        </p:spPr>
      </p:pic>
      <p:sp>
        <p:nvSpPr>
          <p:cNvPr id="3" name="Title 2"/>
          <p:cNvSpPr>
            <a:spLocks noGrp="1"/>
          </p:cNvSpPr>
          <p:nvPr>
            <p:ph type="title"/>
          </p:nvPr>
        </p:nvSpPr>
        <p:spPr/>
        <p:txBody>
          <a:bodyPr/>
          <a:lstStyle/>
          <a:p>
            <a:r>
              <a:rPr lang="en-US" sz="3600" dirty="0" smtClean="0"/>
              <a:t>Azure SQL Database Management Portal</a:t>
            </a:r>
            <a:endParaRPr lang="en-US" sz="3600" dirty="0"/>
          </a:p>
        </p:txBody>
      </p:sp>
    </p:spTree>
    <p:extLst>
      <p:ext uri="{BB962C8B-B14F-4D97-AF65-F5344CB8AC3E}">
        <p14:creationId xmlns:p14="http://schemas.microsoft.com/office/powerpoint/2010/main" val="128648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9904952" y="4627850"/>
            <a:ext cx="1870173" cy="1371600"/>
            <a:chOff x="4602527" y="2052785"/>
            <a:chExt cx="2986946" cy="2752430"/>
          </a:xfrm>
        </p:grpSpPr>
        <p:pic>
          <p:nvPicPr>
            <p:cNvPr id="5" name="Picture 4"/>
            <p:cNvPicPr>
              <a:picLocks noChangeAspect="1"/>
            </p:cNvPicPr>
            <p:nvPr/>
          </p:nvPicPr>
          <p:blipFill>
            <a:blip r:embed="rId3"/>
            <a:stretch>
              <a:fillRect/>
            </a:stretch>
          </p:blipFill>
          <p:spPr>
            <a:xfrm>
              <a:off x="4602527" y="2052785"/>
              <a:ext cx="2986946" cy="2752430"/>
            </a:xfrm>
            <a:prstGeom prst="rect">
              <a:avLst/>
            </a:prstGeom>
          </p:spPr>
        </p:pic>
        <p:pic>
          <p:nvPicPr>
            <p:cNvPr id="6" name="Picture 5"/>
            <p:cNvPicPr>
              <a:picLocks noChangeAspect="1"/>
            </p:cNvPicPr>
            <p:nvPr/>
          </p:nvPicPr>
          <p:blipFill>
            <a:blip r:embed="rId4"/>
            <a:stretch>
              <a:fillRect/>
            </a:stretch>
          </p:blipFill>
          <p:spPr>
            <a:xfrm>
              <a:off x="5526374" y="2386318"/>
              <a:ext cx="1139252" cy="1499882"/>
            </a:xfrm>
            <a:prstGeom prst="rect">
              <a:avLst/>
            </a:prstGeom>
          </p:spPr>
        </p:pic>
      </p:grpSp>
      <p:sp>
        <p:nvSpPr>
          <p:cNvPr id="2" name="Title 1"/>
          <p:cNvSpPr>
            <a:spLocks noGrp="1"/>
          </p:cNvSpPr>
          <p:nvPr>
            <p:ph type="ctrTitle"/>
          </p:nvPr>
        </p:nvSpPr>
        <p:spPr/>
        <p:txBody>
          <a:bodyPr/>
          <a:lstStyle/>
          <a:p>
            <a:r>
              <a:rPr lang="en-US" dirty="0" smtClean="0"/>
              <a:t>SQL Server VM</a:t>
            </a:r>
            <a:endParaRPr lang="en-US" dirty="0"/>
          </a:p>
        </p:txBody>
      </p:sp>
    </p:spTree>
    <p:extLst>
      <p:ext uri="{BB962C8B-B14F-4D97-AF65-F5344CB8AC3E}">
        <p14:creationId xmlns:p14="http://schemas.microsoft.com/office/powerpoint/2010/main" val="22339080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Run SQL on VM</a:t>
            </a:r>
          </a:p>
        </p:txBody>
      </p:sp>
      <p:sp>
        <p:nvSpPr>
          <p:cNvPr id="4" name="Content Placeholder 3"/>
          <p:cNvSpPr>
            <a:spLocks noGrp="1"/>
          </p:cNvSpPr>
          <p:nvPr>
            <p:ph sz="quarter" idx="10"/>
          </p:nvPr>
        </p:nvSpPr>
        <p:spPr/>
        <p:txBody>
          <a:bodyPr/>
          <a:lstStyle/>
          <a:p>
            <a:pPr marL="252000">
              <a:spcBef>
                <a:spcPts val="2400"/>
              </a:spcBef>
            </a:pPr>
            <a:r>
              <a:rPr lang="en-US" sz="3600" dirty="0"/>
              <a:t>Run any SQL product on cloud VM </a:t>
            </a:r>
          </a:p>
          <a:p>
            <a:pPr marL="252000">
              <a:spcBef>
                <a:spcPts val="2400"/>
              </a:spcBef>
            </a:pPr>
            <a:r>
              <a:rPr lang="en-US" sz="3600" dirty="0"/>
              <a:t>Support for SQL Server, Oracle, </a:t>
            </a:r>
            <a:r>
              <a:rPr lang="en-US" sz="3600" dirty="0" err="1"/>
              <a:t>MySql</a:t>
            </a:r>
            <a:endParaRPr lang="en-US" sz="3600" dirty="0"/>
          </a:p>
          <a:p>
            <a:pPr marL="252000">
              <a:spcBef>
                <a:spcPts val="2400"/>
              </a:spcBef>
            </a:pPr>
            <a:r>
              <a:rPr lang="en-US" sz="3600" dirty="0"/>
              <a:t>Ready to go VM images available in Gallery</a:t>
            </a:r>
          </a:p>
          <a:p>
            <a:pPr marL="252000">
              <a:spcBef>
                <a:spcPts val="2400"/>
              </a:spcBef>
            </a:pPr>
            <a:r>
              <a:rPr lang="en-US" sz="3600" dirty="0"/>
              <a:t>Persistent storage using attached disk in blob storage</a:t>
            </a:r>
          </a:p>
          <a:p>
            <a:pPr marL="252000">
              <a:spcBef>
                <a:spcPts val="2400"/>
              </a:spcBef>
            </a:pPr>
            <a:r>
              <a:rPr lang="en-US" sz="3600" dirty="0"/>
              <a:t>Has all the benefits and powers of VMs combined with the full features of a SQL </a:t>
            </a:r>
            <a:r>
              <a:rPr lang="en-US" sz="3600" dirty="0" smtClean="0"/>
              <a:t>Engine</a:t>
            </a:r>
            <a:endParaRPr lang="en-US" sz="3600" dirty="0"/>
          </a:p>
        </p:txBody>
      </p:sp>
    </p:spTree>
    <p:extLst>
      <p:ext uri="{BB962C8B-B14F-4D97-AF65-F5344CB8AC3E}">
        <p14:creationId xmlns:p14="http://schemas.microsoft.com/office/powerpoint/2010/main" val="6387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lgn="ctr"/>
            <a:r>
              <a:rPr lang="en-US" sz="3200" dirty="0"/>
              <a:t>Why (at least) two offerings of SQL in Azure?</a:t>
            </a:r>
          </a:p>
        </p:txBody>
      </p:sp>
      <p:grpSp>
        <p:nvGrpSpPr>
          <p:cNvPr id="4" name="Group 3"/>
          <p:cNvGrpSpPr/>
          <p:nvPr/>
        </p:nvGrpSpPr>
        <p:grpSpPr>
          <a:xfrm>
            <a:off x="587188" y="1992918"/>
            <a:ext cx="11017624" cy="1043363"/>
            <a:chOff x="636494" y="2907319"/>
            <a:chExt cx="11017624" cy="1043363"/>
          </a:xfrm>
        </p:grpSpPr>
        <p:sp>
          <p:nvSpPr>
            <p:cNvPr id="3" name="TextBox 2"/>
            <p:cNvSpPr txBox="1"/>
            <p:nvPr/>
          </p:nvSpPr>
          <p:spPr>
            <a:xfrm>
              <a:off x="6929717" y="2907319"/>
              <a:ext cx="4724401"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Database</a:t>
              </a:r>
            </a:p>
          </p:txBody>
        </p:sp>
        <p:sp>
          <p:nvSpPr>
            <p:cNvPr id="6" name="TextBox 5"/>
            <p:cNvSpPr txBox="1"/>
            <p:nvPr/>
          </p:nvSpPr>
          <p:spPr>
            <a:xfrm>
              <a:off x="636494" y="2907319"/>
              <a:ext cx="4724400" cy="1043363"/>
            </a:xfrm>
            <a:prstGeom prst="rect">
              <a:avLst/>
            </a:prstGeom>
            <a:noFill/>
          </p:spPr>
          <p:txBody>
            <a:bodyPr wrap="square" lIns="182880" tIns="146304" rIns="182880" bIns="146304" rtlCol="0">
              <a:spAutoFit/>
            </a:bodyPr>
            <a:lstStyle/>
            <a:p>
              <a:pPr>
                <a:lnSpc>
                  <a:spcPct val="90000"/>
                </a:lnSpc>
                <a:spcAft>
                  <a:spcPts val="600"/>
                </a:spcAft>
              </a:pPr>
              <a:r>
                <a:rPr lang="en-US" sz="5400" dirty="0" smtClean="0">
                  <a:gradFill>
                    <a:gsLst>
                      <a:gs pos="2917">
                        <a:schemeClr val="tx1"/>
                      </a:gs>
                      <a:gs pos="30000">
                        <a:schemeClr val="tx1"/>
                      </a:gs>
                    </a:gsLst>
                    <a:lin ang="5400000" scaled="0"/>
                  </a:gradFill>
                </a:rPr>
                <a:t>SQL </a:t>
              </a:r>
              <a:r>
                <a:rPr lang="en-US" sz="5400" dirty="0" err="1" smtClean="0">
                  <a:gradFill>
                    <a:gsLst>
                      <a:gs pos="2917">
                        <a:schemeClr val="tx1"/>
                      </a:gs>
                      <a:gs pos="30000">
                        <a:schemeClr val="tx1"/>
                      </a:gs>
                    </a:gsLst>
                    <a:lin ang="5400000" scaled="0"/>
                  </a:gradFill>
                </a:rPr>
                <a:t>IaaS</a:t>
              </a:r>
              <a:endParaRPr lang="en-US" sz="5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40076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ormAutofit/>
          </a:bodyPr>
          <a:lstStyle/>
          <a:p>
            <a:pPr marL="72000"/>
            <a:r>
              <a:rPr lang="en-US" dirty="0"/>
              <a:t>SQL Database</a:t>
            </a:r>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3200" dirty="0" smtClean="0">
                <a:gradFill>
                  <a:gsLst>
                    <a:gs pos="0">
                      <a:srgbClr val="FFFFFF"/>
                    </a:gs>
                    <a:gs pos="100000">
                      <a:srgbClr val="FFFFFF"/>
                    </a:gs>
                  </a:gsLst>
                  <a:lin ang="5400000" scaled="0"/>
                </a:gradFill>
                <a:latin typeface="+mj-lt"/>
              </a:rPr>
              <a:t>When you </a:t>
            </a:r>
            <a:r>
              <a:rPr lang="en-US" sz="3200" dirty="0">
                <a:gradFill>
                  <a:gsLst>
                    <a:gs pos="0">
                      <a:srgbClr val="FFFFFF"/>
                    </a:gs>
                    <a:gs pos="100000">
                      <a:srgbClr val="FFFFFF"/>
                    </a:gs>
                  </a:gsLst>
                  <a:lin ang="5400000" scaled="0"/>
                </a:gradFill>
                <a:latin typeface="+mj-lt"/>
              </a:rPr>
              <a:t>want reduced </a:t>
            </a:r>
            <a:r>
              <a:rPr lang="en-US" sz="3200" dirty="0" smtClean="0">
                <a:gradFill>
                  <a:gsLst>
                    <a:gs pos="0">
                      <a:srgbClr val="FFFFFF"/>
                    </a:gs>
                    <a:gs pos="100000">
                      <a:srgbClr val="FFFFFF"/>
                    </a:gs>
                  </a:gsLst>
                  <a:lin ang="5400000" scaled="0"/>
                </a:gradFill>
                <a:latin typeface="+mj-lt"/>
              </a:rPr>
              <a:t>overhead and possibly need </a:t>
            </a:r>
            <a:r>
              <a:rPr lang="en-US" sz="3200" dirty="0">
                <a:gradFill>
                  <a:gsLst>
                    <a:gs pos="0">
                      <a:srgbClr val="FFFFFF"/>
                    </a:gs>
                    <a:gs pos="100000">
                      <a:srgbClr val="FFFFFF"/>
                    </a:gs>
                  </a:gsLst>
                  <a:lin ang="5400000" scaled="0"/>
                </a:gradFill>
                <a:latin typeface="+mj-lt"/>
              </a:rPr>
              <a:t>elastic </a:t>
            </a:r>
            <a:r>
              <a:rPr lang="en-US" sz="3200" dirty="0" smtClean="0">
                <a:gradFill>
                  <a:gsLst>
                    <a:gs pos="0">
                      <a:srgbClr val="FFFFFF"/>
                    </a:gs>
                    <a:gs pos="100000">
                      <a:srgbClr val="FFFFFF"/>
                    </a:gs>
                  </a:gsLst>
                  <a:lin ang="5400000" scaled="0"/>
                </a:gradFill>
                <a:latin typeface="+mj-lt"/>
              </a:rPr>
              <a:t>scale.</a:t>
            </a:r>
            <a:endParaRPr lang="en-US" sz="32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does not want to add additional IT resources for support and maintenance.</a:t>
            </a:r>
          </a:p>
          <a:p>
            <a:pPr marL="72000"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Avoiding CAPEX and OPEX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9" name="Rectangle 8"/>
          <p:cNvSpPr/>
          <p:nvPr/>
        </p:nvSpPr>
        <p:spPr bwMode="auto">
          <a:xfrm>
            <a:off x="6329082" y="1514479"/>
            <a:ext cx="5665694"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Existing applications which requires full box product functionality.</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Customer has ecosystem of IT resources for support and maintenance.</a:t>
            </a:r>
          </a:p>
          <a:p>
            <a:pPr defTabSz="914099" fontAlgn="base">
              <a:spcBef>
                <a:spcPct val="0"/>
              </a:spcBef>
              <a:spcAft>
                <a:spcPts val="1800"/>
              </a:spcAft>
            </a:pPr>
            <a:r>
              <a:rPr lang="en-US" sz="3200" dirty="0">
                <a:gradFill>
                  <a:gsLst>
                    <a:gs pos="0">
                      <a:srgbClr val="FFFFFF"/>
                    </a:gs>
                    <a:gs pos="100000">
                      <a:srgbClr val="FFFFFF"/>
                    </a:gs>
                  </a:gsLst>
                  <a:lin ang="5400000" scaled="0"/>
                </a:gradFill>
                <a:latin typeface="+mj-lt"/>
              </a:rPr>
              <a:t>Removing CAPEX</a:t>
            </a:r>
            <a:r>
              <a:rPr lang="en-US" sz="3200" dirty="0" smtClean="0">
                <a:gradFill>
                  <a:gsLst>
                    <a:gs pos="0">
                      <a:srgbClr val="FFFFFF"/>
                    </a:gs>
                    <a:gs pos="100000">
                      <a:srgbClr val="FFFFFF"/>
                    </a:gs>
                  </a:gsLst>
                  <a:lin ang="5400000" scaled="0"/>
                </a:gradFill>
                <a:latin typeface="+mj-lt"/>
              </a:rPr>
              <a:t>.</a:t>
            </a:r>
            <a:endParaRPr lang="en-US" sz="32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smtClean="0"/>
              <a:t>SQL </a:t>
            </a:r>
            <a:r>
              <a:rPr lang="en-US" dirty="0" err="1" smtClean="0"/>
              <a:t>IaaS</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940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pPr marL="72000"/>
            <a:r>
              <a:rPr lang="en-US" sz="3600" dirty="0"/>
              <a:t>Other features SQL IaaS supports that SQL Database doesn’t (yet)</a:t>
            </a:r>
          </a:p>
        </p:txBody>
      </p:sp>
      <p:sp>
        <p:nvSpPr>
          <p:cNvPr id="3" name="Content Placeholder 2"/>
          <p:cNvSpPr>
            <a:spLocks noGrp="1"/>
          </p:cNvSpPr>
          <p:nvPr>
            <p:ph sz="quarter" idx="10"/>
          </p:nvPr>
        </p:nvSpPr>
        <p:spPr/>
        <p:txBody>
          <a:bodyPr/>
          <a:lstStyle/>
          <a:p>
            <a:pPr marL="252000" defTabSz="914099" fontAlgn="base">
              <a:spcBef>
                <a:spcPct val="0"/>
              </a:spcBef>
              <a:spcAft>
                <a:spcPts val="1800"/>
              </a:spcAft>
            </a:pPr>
            <a:r>
              <a:rPr lang="en-US" sz="3200" dirty="0">
                <a:solidFill>
                  <a:schemeClr val="tx1"/>
                </a:solidFill>
              </a:rPr>
              <a:t>Full SQL Server </a:t>
            </a:r>
            <a:r>
              <a:rPr lang="en-US" sz="3200" dirty="0" smtClean="0">
                <a:solidFill>
                  <a:schemeClr val="tx1"/>
                </a:solidFill>
              </a:rPr>
              <a:t>functionality (e.g. Reporting Services)</a:t>
            </a:r>
            <a:endParaRPr lang="en-US" sz="3200" dirty="0">
              <a:solidFill>
                <a:schemeClr val="tx1"/>
              </a:solidFill>
            </a:endParaRPr>
          </a:p>
          <a:p>
            <a:pPr marL="252000" defTabSz="914099" fontAlgn="base">
              <a:spcBef>
                <a:spcPct val="0"/>
              </a:spcBef>
              <a:spcAft>
                <a:spcPts val="1800"/>
              </a:spcAft>
            </a:pPr>
            <a:r>
              <a:rPr lang="en-US" sz="3200" dirty="0">
                <a:solidFill>
                  <a:schemeClr val="tx1"/>
                </a:solidFill>
              </a:rPr>
              <a:t>Windows authentication </a:t>
            </a:r>
            <a:r>
              <a:rPr lang="en-US" sz="3200" dirty="0" smtClean="0">
                <a:solidFill>
                  <a:schemeClr val="tx1"/>
                </a:solidFill>
              </a:rPr>
              <a:t>available (requires </a:t>
            </a:r>
            <a:r>
              <a:rPr lang="en-US" sz="3200" dirty="0">
                <a:solidFill>
                  <a:schemeClr val="tx1"/>
                </a:solidFill>
              </a:rPr>
              <a:t>VM to be joined to on-premises domain)</a:t>
            </a:r>
          </a:p>
          <a:p>
            <a:pPr marL="252000" defTabSz="914099" fontAlgn="base">
              <a:spcBef>
                <a:spcPct val="0"/>
              </a:spcBef>
              <a:spcAft>
                <a:spcPts val="1800"/>
              </a:spcAft>
            </a:pPr>
            <a:r>
              <a:rPr lang="en-US" sz="3200" dirty="0">
                <a:solidFill>
                  <a:schemeClr val="tx1"/>
                </a:solidFill>
              </a:rPr>
              <a:t>Larger database sizes </a:t>
            </a:r>
            <a:r>
              <a:rPr lang="en-US" sz="3200" dirty="0" smtClean="0">
                <a:solidFill>
                  <a:schemeClr val="tx1"/>
                </a:solidFill>
              </a:rPr>
              <a:t>possible (16TB)</a:t>
            </a:r>
            <a:endParaRPr lang="en-US" sz="3200" dirty="0">
              <a:solidFill>
                <a:schemeClr val="tx1"/>
              </a:solidFill>
            </a:endParaRPr>
          </a:p>
        </p:txBody>
      </p:sp>
    </p:spTree>
    <p:extLst>
      <p:ext uri="{BB962C8B-B14F-4D97-AF65-F5344CB8AC3E}">
        <p14:creationId xmlns:p14="http://schemas.microsoft.com/office/powerpoint/2010/main" val="42923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8072313" y="2208992"/>
            <a:ext cx="1549840" cy="1908524"/>
          </a:xfrm>
          <a:prstGeom prst="rect">
            <a:avLst/>
          </a:prstGeom>
          <a:solidFill>
            <a:srgbClr val="0F4329"/>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60" name="Rectangle 59"/>
          <p:cNvSpPr/>
          <p:nvPr/>
        </p:nvSpPr>
        <p:spPr bwMode="auto">
          <a:xfrm>
            <a:off x="8072313"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80" name="Rectangle 79"/>
          <p:cNvSpPr/>
          <p:nvPr/>
        </p:nvSpPr>
        <p:spPr bwMode="auto">
          <a:xfrm>
            <a:off x="6478175" y="4168401"/>
            <a:ext cx="1549840" cy="518916"/>
          </a:xfrm>
          <a:prstGeom prst="rect">
            <a:avLst/>
          </a:prstGeom>
          <a:solidFill>
            <a:schemeClr val="accent6">
              <a:lumMod val="75000"/>
            </a:schemeClr>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defRPr/>
            </a:pPr>
            <a:endParaRPr lang="en-US" kern="0" dirty="0">
              <a:gradFill>
                <a:gsLst>
                  <a:gs pos="85000">
                    <a:srgbClr val="FFFFFF"/>
                  </a:gs>
                  <a:gs pos="0">
                    <a:srgbClr val="FFFFFF"/>
                  </a:gs>
                </a:gsLst>
                <a:lin ang="5400000" scaled="0"/>
              </a:gradFill>
            </a:endParaRPr>
          </a:p>
        </p:txBody>
      </p:sp>
      <p:sp>
        <p:nvSpPr>
          <p:cNvPr id="28" name="Rectangle 27"/>
          <p:cNvSpPr/>
          <p:nvPr/>
        </p:nvSpPr>
        <p:spPr bwMode="auto">
          <a:xfrm>
            <a:off x="6478175" y="4168401"/>
            <a:ext cx="1549840" cy="518916"/>
          </a:xfrm>
          <a:prstGeom prst="rect">
            <a:avLst/>
          </a:prstGeom>
          <a:solidFill>
            <a:srgbClr val="0F4329"/>
          </a:solidFill>
          <a:ln w="9525" cap="flat" cmpd="sng" algn="ctr">
            <a:noFill/>
            <a:prstDash val="solid"/>
            <a:headEnd type="none" w="med" len="med"/>
            <a:tailEnd type="none" w="med" len="med"/>
          </a:ln>
          <a:effectLst/>
        </p:spPr>
        <p:txBody>
          <a:bodyPr vert="horz" wrap="square" lIns="243757" tIns="0" rIns="121877" bIns="0" numCol="1" rtlCol="0" anchor="ctr" anchorCtr="1" compatLnSpc="1">
            <a:prstTxWarp prst="textNoShape">
              <a:avLst/>
            </a:prstTxWarp>
          </a:bodyPr>
          <a:lstStyle/>
          <a:p>
            <a:pPr defTabSz="914209">
              <a:lnSpc>
                <a:spcPct val="90000"/>
              </a:lnSpc>
              <a:buSzPct val="90000"/>
            </a:pPr>
            <a:r>
              <a:rPr lang="en-US" kern="0" dirty="0" err="1" smtClean="0">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6478175"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81" name="Rectangle 80"/>
          <p:cNvSpPr/>
          <p:nvPr/>
        </p:nvSpPr>
        <p:spPr bwMode="auto">
          <a:xfrm>
            <a:off x="8072313" y="0"/>
            <a:ext cx="1549840" cy="6858000"/>
          </a:xfrm>
          <a:prstGeom prst="rect">
            <a:avLst/>
          </a:prstGeom>
          <a:solidFill>
            <a:srgbClr val="00827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fontAlgn="base">
              <a:spcBef>
                <a:spcPct val="0"/>
              </a:spcBef>
              <a:spcAft>
                <a:spcPct val="0"/>
              </a:spcAft>
            </a:pPr>
            <a:endParaRPr lang="en-US" sz="2700">
              <a:gradFill>
                <a:gsLst>
                  <a:gs pos="0">
                    <a:srgbClr val="FFFFFF"/>
                  </a:gs>
                  <a:gs pos="100000">
                    <a:srgbClr val="FFFFFF"/>
                  </a:gs>
                </a:gsLst>
                <a:lin ang="5400000" scaled="0"/>
              </a:gradFill>
            </a:endParaRPr>
          </a:p>
        </p:txBody>
      </p:sp>
      <p:sp>
        <p:nvSpPr>
          <p:cNvPr id="64" name="Rectangle 63"/>
          <p:cNvSpPr/>
          <p:nvPr/>
        </p:nvSpPr>
        <p:spPr bwMode="auto">
          <a:xfrm>
            <a:off x="3291425" y="4168401"/>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121877" tIns="0" rIns="0" bIns="0" numCol="1" rtlCol="0" anchor="ctr" anchorCtr="1" compatLnSpc="1">
            <a:prstTxWarp prst="textNoShape">
              <a:avLst/>
            </a:prstTxWarp>
          </a:bodyPr>
          <a:lstStyle/>
          <a:p>
            <a:pPr algn="ctr" defTabSz="914209">
              <a:buSzPct val="90000"/>
              <a:defRPr/>
            </a:pPr>
            <a:r>
              <a:rPr lang="en-US" kern="0" dirty="0">
                <a:gradFill>
                  <a:gsLst>
                    <a:gs pos="85000">
                      <a:srgbClr val="FFFFFF"/>
                    </a:gs>
                    <a:gs pos="0">
                      <a:srgbClr val="FFFFFF"/>
                    </a:gs>
                  </a:gsLst>
                  <a:lin ang="5400000" scaled="0"/>
                </a:gradFill>
              </a:rPr>
              <a:t>Physical</a:t>
            </a:r>
          </a:p>
        </p:txBody>
      </p:sp>
      <p:sp>
        <p:nvSpPr>
          <p:cNvPr id="65" name="Rectangle 64"/>
          <p:cNvSpPr/>
          <p:nvPr/>
        </p:nvSpPr>
        <p:spPr bwMode="auto">
          <a:xfrm>
            <a:off x="3289904"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76" name="Rectangle 75"/>
          <p:cNvSpPr/>
          <p:nvPr/>
        </p:nvSpPr>
        <p:spPr bwMode="auto">
          <a:xfrm>
            <a:off x="4885561" y="4168399"/>
            <a:ext cx="1549840" cy="518916"/>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algn="ctr" defTabSz="914209">
              <a:lnSpc>
                <a:spcPct val="90000"/>
              </a:lnSpc>
              <a:buSzPct val="90000"/>
              <a:defRPr/>
            </a:pPr>
            <a:r>
              <a:rPr lang="en-US" kern="0" dirty="0" smtClean="0">
                <a:gradFill>
                  <a:gsLst>
                    <a:gs pos="85000">
                      <a:srgbClr val="FFFFFF"/>
                    </a:gs>
                    <a:gs pos="0">
                      <a:srgbClr val="FFFFFF"/>
                    </a:gs>
                  </a:gsLst>
                  <a:lin ang="5400000" scaled="0"/>
                </a:gradFill>
              </a:rPr>
              <a:t>Virtual</a:t>
            </a:r>
            <a:endParaRPr lang="en-US" kern="0" dirty="0">
              <a:gradFill>
                <a:gsLst>
                  <a:gs pos="85000">
                    <a:srgbClr val="FFFFFF"/>
                  </a:gs>
                  <a:gs pos="0">
                    <a:srgbClr val="FFFFFF"/>
                  </a:gs>
                </a:gsLst>
                <a:lin ang="5400000" scaled="0"/>
              </a:gradFill>
            </a:endParaRPr>
          </a:p>
        </p:txBody>
      </p:sp>
      <p:sp>
        <p:nvSpPr>
          <p:cNvPr id="77" name="Rectangle 76"/>
          <p:cNvSpPr/>
          <p:nvPr/>
        </p:nvSpPr>
        <p:spPr bwMode="auto">
          <a:xfrm>
            <a:off x="4884040" y="2208992"/>
            <a:ext cx="1549840" cy="1908524"/>
          </a:xfrm>
          <a:prstGeom prst="rect">
            <a:avLst/>
          </a:prstGeom>
          <a:solidFill>
            <a:srgbClr val="658E00">
              <a:alpha val="14902"/>
            </a:srgbClr>
          </a:solidFill>
          <a:ln w="9525" cap="flat" cmpd="sng" algn="ctr">
            <a:noFill/>
            <a:prstDash val="solid"/>
            <a:headEnd type="none" w="med" len="med"/>
            <a:tailEnd type="none" w="med" len="med"/>
          </a:ln>
          <a:effectLst/>
        </p:spPr>
        <p:txBody>
          <a:bodyPr vert="horz" wrap="square" lIns="243757" tIns="243757" rIns="121877" bIns="60936" numCol="1" rtlCol="0" anchor="t" anchorCtr="0" compatLnSpc="1">
            <a:prstTxWarp prst="textNoShape">
              <a:avLst/>
            </a:prstTxWarp>
          </a:bodyPr>
          <a:lstStyle/>
          <a:p>
            <a:pPr defTabSz="914209">
              <a:lnSpc>
                <a:spcPct val="90000"/>
              </a:lnSpc>
              <a:buSzPct val="90000"/>
            </a:pPr>
            <a:endParaRPr lang="en-US" sz="2900" kern="0">
              <a:gradFill>
                <a:gsLst>
                  <a:gs pos="85000">
                    <a:srgbClr val="FFFFFF"/>
                  </a:gs>
                  <a:gs pos="0">
                    <a:srgbClr val="FFFFFF"/>
                  </a:gs>
                </a:gsLst>
                <a:lin ang="5400000" scaled="0"/>
              </a:gradFill>
            </a:endParaRPr>
          </a:p>
        </p:txBody>
      </p:sp>
      <p:sp>
        <p:nvSpPr>
          <p:cNvPr id="31" name="Freeform 6"/>
          <p:cNvSpPr>
            <a:spLocks noChangeAspect="1" noEditPoints="1"/>
          </p:cNvSpPr>
          <p:nvPr/>
        </p:nvSpPr>
        <p:spPr bwMode="auto">
          <a:xfrm>
            <a:off x="3727238" y="2719473"/>
            <a:ext cx="675171" cy="887563"/>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33" name="Freeform 17"/>
          <p:cNvSpPr>
            <a:spLocks noEditPoints="1"/>
          </p:cNvSpPr>
          <p:nvPr/>
        </p:nvSpPr>
        <p:spPr bwMode="auto">
          <a:xfrm>
            <a:off x="5225441" y="2725867"/>
            <a:ext cx="867039" cy="874773"/>
          </a:xfrm>
          <a:custGeom>
            <a:avLst/>
            <a:gdLst>
              <a:gd name="T0" fmla="*/ 57 w 293"/>
              <a:gd name="T1" fmla="*/ 195 h 296"/>
              <a:gd name="T2" fmla="*/ 112 w 293"/>
              <a:gd name="T3" fmla="*/ 187 h 296"/>
              <a:gd name="T4" fmla="*/ 229 w 293"/>
              <a:gd name="T5" fmla="*/ 213 h 296"/>
              <a:gd name="T6" fmla="*/ 44 w 293"/>
              <a:gd name="T7" fmla="*/ 120 h 296"/>
              <a:gd name="T8" fmla="*/ 61 w 293"/>
              <a:gd name="T9" fmla="*/ 101 h 296"/>
              <a:gd name="T10" fmla="*/ 44 w 293"/>
              <a:gd name="T11" fmla="*/ 217 h 296"/>
              <a:gd name="T12" fmla="*/ 52 w 293"/>
              <a:gd name="T13" fmla="*/ 236 h 296"/>
              <a:gd name="T14" fmla="*/ 183 w 293"/>
              <a:gd name="T15" fmla="*/ 236 h 296"/>
              <a:gd name="T16" fmla="*/ 223 w 293"/>
              <a:gd name="T17" fmla="*/ 244 h 296"/>
              <a:gd name="T18" fmla="*/ 229 w 293"/>
              <a:gd name="T19" fmla="*/ 179 h 296"/>
              <a:gd name="T20" fmla="*/ 223 w 293"/>
              <a:gd name="T21" fmla="*/ 143 h 296"/>
              <a:gd name="T22" fmla="*/ 32 w 293"/>
              <a:gd name="T23" fmla="*/ 139 h 296"/>
              <a:gd name="T24" fmla="*/ 56 w 293"/>
              <a:gd name="T25" fmla="*/ 142 h 296"/>
              <a:gd name="T26" fmla="*/ 179 w 293"/>
              <a:gd name="T27" fmla="*/ 150 h 296"/>
              <a:gd name="T28" fmla="*/ 57 w 293"/>
              <a:gd name="T29" fmla="*/ 60 h 296"/>
              <a:gd name="T30" fmla="*/ 112 w 293"/>
              <a:gd name="T31" fmla="*/ 52 h 296"/>
              <a:gd name="T32" fmla="*/ 261 w 293"/>
              <a:gd name="T33" fmla="*/ 194 h 296"/>
              <a:gd name="T34" fmla="*/ 277 w 293"/>
              <a:gd name="T35" fmla="*/ 147 h 296"/>
              <a:gd name="T36" fmla="*/ 246 w 293"/>
              <a:gd name="T37" fmla="*/ 279 h 296"/>
              <a:gd name="T38" fmla="*/ 261 w 293"/>
              <a:gd name="T39" fmla="*/ 254 h 296"/>
              <a:gd name="T40" fmla="*/ 223 w 293"/>
              <a:gd name="T41" fmla="*/ 87 h 296"/>
              <a:gd name="T42" fmla="*/ 253 w 293"/>
              <a:gd name="T43" fmla="*/ 254 h 296"/>
              <a:gd name="T44" fmla="*/ 79 w 293"/>
              <a:gd name="T45" fmla="*/ 272 h 296"/>
              <a:gd name="T46" fmla="*/ 43 w 293"/>
              <a:gd name="T47" fmla="*/ 23 h 296"/>
              <a:gd name="T48" fmla="*/ 226 w 293"/>
              <a:gd name="T49" fmla="*/ 109 h 296"/>
              <a:gd name="T50" fmla="*/ 4 w 293"/>
              <a:gd name="T51" fmla="*/ 96 h 296"/>
              <a:gd name="T52" fmla="*/ 61 w 293"/>
              <a:gd name="T53" fmla="*/ 4 h 296"/>
              <a:gd name="T54" fmla="*/ 4 w 293"/>
              <a:gd name="T55" fmla="*/ 24 h 296"/>
              <a:gd name="T56" fmla="*/ 69 w 293"/>
              <a:gd name="T57" fmla="*/ 0 h 296"/>
              <a:gd name="T58" fmla="*/ 0 w 293"/>
              <a:gd name="T59" fmla="*/ 56 h 296"/>
              <a:gd name="T60" fmla="*/ 4 w 293"/>
              <a:gd name="T61" fmla="*/ 42 h 296"/>
              <a:gd name="T62" fmla="*/ 4 w 293"/>
              <a:gd name="T63" fmla="*/ 72 h 296"/>
              <a:gd name="T64" fmla="*/ 109 w 293"/>
              <a:gd name="T65" fmla="*/ 0 h 296"/>
              <a:gd name="T66" fmla="*/ 259 w 293"/>
              <a:gd name="T67" fmla="*/ 61 h 296"/>
              <a:gd name="T68" fmla="*/ 274 w 293"/>
              <a:gd name="T69" fmla="*/ 89 h 296"/>
              <a:gd name="T70" fmla="*/ 243 w 293"/>
              <a:gd name="T71" fmla="*/ 33 h 296"/>
              <a:gd name="T72" fmla="*/ 205 w 293"/>
              <a:gd name="T73" fmla="*/ 4 h 296"/>
              <a:gd name="T74" fmla="*/ 172 w 293"/>
              <a:gd name="T75" fmla="*/ 0 h 296"/>
              <a:gd name="T76" fmla="*/ 210 w 293"/>
              <a:gd name="T77" fmla="*/ 11 h 296"/>
              <a:gd name="T78" fmla="*/ 291 w 293"/>
              <a:gd name="T79" fmla="*/ 142 h 296"/>
              <a:gd name="T80" fmla="*/ 234 w 293"/>
              <a:gd name="T81" fmla="*/ 292 h 296"/>
              <a:gd name="T82" fmla="*/ 218 w 293"/>
              <a:gd name="T83" fmla="*/ 292 h 296"/>
              <a:gd name="T84" fmla="*/ 171 w 293"/>
              <a:gd name="T85" fmla="*/ 292 h 296"/>
              <a:gd name="T86" fmla="*/ 203 w 293"/>
              <a:gd name="T87" fmla="*/ 292 h 296"/>
              <a:gd name="T88" fmla="*/ 281 w 293"/>
              <a:gd name="T89" fmla="*/ 284 h 296"/>
              <a:gd name="T90" fmla="*/ 293 w 293"/>
              <a:gd name="T91" fmla="*/ 175 h 296"/>
              <a:gd name="T92" fmla="*/ 282 w 293"/>
              <a:gd name="T93" fmla="*/ 120 h 296"/>
              <a:gd name="T94" fmla="*/ 283 w 293"/>
              <a:gd name="T95" fmla="*/ 276 h 296"/>
              <a:gd name="T96" fmla="*/ 288 w 293"/>
              <a:gd name="T97" fmla="*/ 262 h 296"/>
              <a:gd name="T98" fmla="*/ 289 w 293"/>
              <a:gd name="T99" fmla="*/ 246 h 296"/>
              <a:gd name="T100" fmla="*/ 4 w 293"/>
              <a:gd name="T101" fmla="*/ 215 h 296"/>
              <a:gd name="T102" fmla="*/ 4 w 293"/>
              <a:gd name="T103" fmla="*/ 247 h 296"/>
              <a:gd name="T104" fmla="*/ 4 w 293"/>
              <a:gd name="T105" fmla="*/ 183 h 296"/>
              <a:gd name="T106" fmla="*/ 4 w 293"/>
              <a:gd name="T107" fmla="*/ 104 h 296"/>
              <a:gd name="T108" fmla="*/ 4 w 293"/>
              <a:gd name="T109" fmla="*/ 151 h 296"/>
              <a:gd name="T110" fmla="*/ 51 w 293"/>
              <a:gd name="T111" fmla="*/ 296 h 296"/>
              <a:gd name="T112" fmla="*/ 67 w 293"/>
              <a:gd name="T113" fmla="*/ 296 h 296"/>
              <a:gd name="T114" fmla="*/ 20 w 293"/>
              <a:gd name="T115" fmla="*/ 290 h 296"/>
              <a:gd name="T116" fmla="*/ 43 w 293"/>
              <a:gd name="T117" fmla="*/ 292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3" h="296">
                <a:moveTo>
                  <a:pt x="187" y="172"/>
                </a:moveTo>
                <a:cubicBezTo>
                  <a:pt x="44" y="172"/>
                  <a:pt x="44" y="172"/>
                  <a:pt x="44" y="172"/>
                </a:cubicBezTo>
                <a:cubicBezTo>
                  <a:pt x="38" y="172"/>
                  <a:pt x="32" y="178"/>
                  <a:pt x="32" y="184"/>
                </a:cubicBezTo>
                <a:cubicBezTo>
                  <a:pt x="32" y="198"/>
                  <a:pt x="32" y="198"/>
                  <a:pt x="32" y="198"/>
                </a:cubicBezTo>
                <a:cubicBezTo>
                  <a:pt x="32" y="205"/>
                  <a:pt x="38" y="210"/>
                  <a:pt x="44" y="210"/>
                </a:cubicBezTo>
                <a:cubicBezTo>
                  <a:pt x="187" y="210"/>
                  <a:pt x="187" y="210"/>
                  <a:pt x="187" y="210"/>
                </a:cubicBezTo>
                <a:cubicBezTo>
                  <a:pt x="194" y="210"/>
                  <a:pt x="199" y="205"/>
                  <a:pt x="199" y="198"/>
                </a:cubicBezTo>
                <a:cubicBezTo>
                  <a:pt x="199" y="184"/>
                  <a:pt x="199" y="184"/>
                  <a:pt x="199" y="184"/>
                </a:cubicBezTo>
                <a:cubicBezTo>
                  <a:pt x="199" y="178"/>
                  <a:pt x="194" y="172"/>
                  <a:pt x="187" y="172"/>
                </a:cubicBezTo>
                <a:close/>
                <a:moveTo>
                  <a:pt x="57" y="195"/>
                </a:moveTo>
                <a:cubicBezTo>
                  <a:pt x="56" y="195"/>
                  <a:pt x="56" y="195"/>
                  <a:pt x="56" y="195"/>
                </a:cubicBezTo>
                <a:cubicBezTo>
                  <a:pt x="54" y="195"/>
                  <a:pt x="52" y="193"/>
                  <a:pt x="52" y="191"/>
                </a:cubicBezTo>
                <a:cubicBezTo>
                  <a:pt x="52" y="189"/>
                  <a:pt x="54" y="187"/>
                  <a:pt x="56" y="187"/>
                </a:cubicBezTo>
                <a:cubicBezTo>
                  <a:pt x="57" y="187"/>
                  <a:pt x="57" y="187"/>
                  <a:pt x="57" y="187"/>
                </a:cubicBezTo>
                <a:cubicBezTo>
                  <a:pt x="59" y="187"/>
                  <a:pt x="61" y="189"/>
                  <a:pt x="61" y="191"/>
                </a:cubicBezTo>
                <a:cubicBezTo>
                  <a:pt x="61" y="193"/>
                  <a:pt x="59" y="195"/>
                  <a:pt x="57" y="195"/>
                </a:cubicBezTo>
                <a:close/>
                <a:moveTo>
                  <a:pt x="179" y="195"/>
                </a:moveTo>
                <a:cubicBezTo>
                  <a:pt x="112" y="195"/>
                  <a:pt x="112" y="195"/>
                  <a:pt x="112" y="195"/>
                </a:cubicBezTo>
                <a:cubicBezTo>
                  <a:pt x="110" y="195"/>
                  <a:pt x="108" y="193"/>
                  <a:pt x="108" y="191"/>
                </a:cubicBezTo>
                <a:cubicBezTo>
                  <a:pt x="108" y="189"/>
                  <a:pt x="110" y="187"/>
                  <a:pt x="112" y="187"/>
                </a:cubicBezTo>
                <a:cubicBezTo>
                  <a:pt x="179" y="187"/>
                  <a:pt x="179" y="187"/>
                  <a:pt x="179" y="187"/>
                </a:cubicBezTo>
                <a:cubicBezTo>
                  <a:pt x="181" y="187"/>
                  <a:pt x="183" y="189"/>
                  <a:pt x="183" y="191"/>
                </a:cubicBezTo>
                <a:cubicBezTo>
                  <a:pt x="183" y="193"/>
                  <a:pt x="181" y="195"/>
                  <a:pt x="179" y="195"/>
                </a:cubicBezTo>
                <a:close/>
                <a:moveTo>
                  <a:pt x="241" y="218"/>
                </a:moveTo>
                <a:cubicBezTo>
                  <a:pt x="241" y="208"/>
                  <a:pt x="241" y="208"/>
                  <a:pt x="241" y="208"/>
                </a:cubicBezTo>
                <a:cubicBezTo>
                  <a:pt x="241" y="203"/>
                  <a:pt x="237" y="199"/>
                  <a:pt x="232" y="199"/>
                </a:cubicBezTo>
                <a:cubicBezTo>
                  <a:pt x="223" y="199"/>
                  <a:pt x="223" y="199"/>
                  <a:pt x="223" y="199"/>
                </a:cubicBezTo>
                <a:cubicBezTo>
                  <a:pt x="223" y="210"/>
                  <a:pt x="223" y="210"/>
                  <a:pt x="223" y="210"/>
                </a:cubicBezTo>
                <a:cubicBezTo>
                  <a:pt x="226" y="210"/>
                  <a:pt x="226" y="210"/>
                  <a:pt x="226" y="210"/>
                </a:cubicBezTo>
                <a:cubicBezTo>
                  <a:pt x="228" y="210"/>
                  <a:pt x="229" y="212"/>
                  <a:pt x="229" y="213"/>
                </a:cubicBezTo>
                <a:cubicBezTo>
                  <a:pt x="229" y="215"/>
                  <a:pt x="228" y="216"/>
                  <a:pt x="226" y="216"/>
                </a:cubicBezTo>
                <a:cubicBezTo>
                  <a:pt x="223" y="216"/>
                  <a:pt x="223" y="216"/>
                  <a:pt x="223" y="216"/>
                </a:cubicBezTo>
                <a:cubicBezTo>
                  <a:pt x="223" y="227"/>
                  <a:pt x="223" y="227"/>
                  <a:pt x="223" y="227"/>
                </a:cubicBezTo>
                <a:cubicBezTo>
                  <a:pt x="232" y="227"/>
                  <a:pt x="232" y="227"/>
                  <a:pt x="232" y="227"/>
                </a:cubicBezTo>
                <a:cubicBezTo>
                  <a:pt x="237" y="227"/>
                  <a:pt x="241" y="223"/>
                  <a:pt x="241" y="218"/>
                </a:cubicBezTo>
                <a:close/>
                <a:moveTo>
                  <a:pt x="187" y="82"/>
                </a:moveTo>
                <a:cubicBezTo>
                  <a:pt x="44" y="82"/>
                  <a:pt x="44" y="82"/>
                  <a:pt x="44" y="82"/>
                </a:cubicBezTo>
                <a:cubicBezTo>
                  <a:pt x="38" y="82"/>
                  <a:pt x="32" y="88"/>
                  <a:pt x="32" y="94"/>
                </a:cubicBezTo>
                <a:cubicBezTo>
                  <a:pt x="32" y="108"/>
                  <a:pt x="32" y="108"/>
                  <a:pt x="32" y="108"/>
                </a:cubicBezTo>
                <a:cubicBezTo>
                  <a:pt x="32" y="115"/>
                  <a:pt x="38" y="120"/>
                  <a:pt x="44" y="120"/>
                </a:cubicBezTo>
                <a:cubicBezTo>
                  <a:pt x="187" y="120"/>
                  <a:pt x="187" y="120"/>
                  <a:pt x="187" y="120"/>
                </a:cubicBezTo>
                <a:cubicBezTo>
                  <a:pt x="194" y="120"/>
                  <a:pt x="199" y="115"/>
                  <a:pt x="199" y="108"/>
                </a:cubicBezTo>
                <a:cubicBezTo>
                  <a:pt x="199" y="94"/>
                  <a:pt x="199" y="94"/>
                  <a:pt x="199" y="94"/>
                </a:cubicBezTo>
                <a:cubicBezTo>
                  <a:pt x="199" y="88"/>
                  <a:pt x="194" y="82"/>
                  <a:pt x="187" y="82"/>
                </a:cubicBezTo>
                <a:close/>
                <a:moveTo>
                  <a:pt x="57" y="105"/>
                </a:moveTo>
                <a:cubicBezTo>
                  <a:pt x="56" y="105"/>
                  <a:pt x="56" y="105"/>
                  <a:pt x="56" y="105"/>
                </a:cubicBezTo>
                <a:cubicBezTo>
                  <a:pt x="54" y="105"/>
                  <a:pt x="52" y="103"/>
                  <a:pt x="52" y="101"/>
                </a:cubicBezTo>
                <a:cubicBezTo>
                  <a:pt x="52" y="99"/>
                  <a:pt x="54" y="97"/>
                  <a:pt x="56" y="97"/>
                </a:cubicBezTo>
                <a:cubicBezTo>
                  <a:pt x="57" y="97"/>
                  <a:pt x="57" y="97"/>
                  <a:pt x="57" y="97"/>
                </a:cubicBezTo>
                <a:cubicBezTo>
                  <a:pt x="59" y="97"/>
                  <a:pt x="61" y="99"/>
                  <a:pt x="61" y="101"/>
                </a:cubicBezTo>
                <a:cubicBezTo>
                  <a:pt x="61" y="103"/>
                  <a:pt x="59" y="105"/>
                  <a:pt x="57" y="105"/>
                </a:cubicBezTo>
                <a:close/>
                <a:moveTo>
                  <a:pt x="179" y="105"/>
                </a:moveTo>
                <a:cubicBezTo>
                  <a:pt x="112" y="105"/>
                  <a:pt x="112" y="105"/>
                  <a:pt x="112" y="105"/>
                </a:cubicBezTo>
                <a:cubicBezTo>
                  <a:pt x="110" y="105"/>
                  <a:pt x="108" y="103"/>
                  <a:pt x="108" y="101"/>
                </a:cubicBezTo>
                <a:cubicBezTo>
                  <a:pt x="108" y="99"/>
                  <a:pt x="110" y="97"/>
                  <a:pt x="112" y="97"/>
                </a:cubicBezTo>
                <a:cubicBezTo>
                  <a:pt x="179" y="97"/>
                  <a:pt x="179" y="97"/>
                  <a:pt x="179" y="97"/>
                </a:cubicBezTo>
                <a:cubicBezTo>
                  <a:pt x="181" y="97"/>
                  <a:pt x="183" y="99"/>
                  <a:pt x="183" y="101"/>
                </a:cubicBezTo>
                <a:cubicBezTo>
                  <a:pt x="183" y="103"/>
                  <a:pt x="181" y="105"/>
                  <a:pt x="179" y="105"/>
                </a:cubicBezTo>
                <a:close/>
                <a:moveTo>
                  <a:pt x="187" y="217"/>
                </a:moveTo>
                <a:cubicBezTo>
                  <a:pt x="44" y="217"/>
                  <a:pt x="44" y="217"/>
                  <a:pt x="44" y="217"/>
                </a:cubicBezTo>
                <a:cubicBezTo>
                  <a:pt x="38" y="217"/>
                  <a:pt x="32" y="223"/>
                  <a:pt x="32" y="229"/>
                </a:cubicBezTo>
                <a:cubicBezTo>
                  <a:pt x="32" y="243"/>
                  <a:pt x="32" y="243"/>
                  <a:pt x="32" y="243"/>
                </a:cubicBezTo>
                <a:cubicBezTo>
                  <a:pt x="32" y="250"/>
                  <a:pt x="38" y="255"/>
                  <a:pt x="44" y="255"/>
                </a:cubicBezTo>
                <a:cubicBezTo>
                  <a:pt x="187" y="255"/>
                  <a:pt x="187" y="255"/>
                  <a:pt x="187" y="255"/>
                </a:cubicBezTo>
                <a:cubicBezTo>
                  <a:pt x="194" y="255"/>
                  <a:pt x="199" y="250"/>
                  <a:pt x="199" y="243"/>
                </a:cubicBezTo>
                <a:cubicBezTo>
                  <a:pt x="199" y="229"/>
                  <a:pt x="199" y="229"/>
                  <a:pt x="199" y="229"/>
                </a:cubicBezTo>
                <a:cubicBezTo>
                  <a:pt x="199" y="223"/>
                  <a:pt x="194" y="217"/>
                  <a:pt x="187" y="217"/>
                </a:cubicBezTo>
                <a:close/>
                <a:moveTo>
                  <a:pt x="57" y="240"/>
                </a:moveTo>
                <a:cubicBezTo>
                  <a:pt x="56" y="240"/>
                  <a:pt x="56" y="240"/>
                  <a:pt x="56" y="240"/>
                </a:cubicBezTo>
                <a:cubicBezTo>
                  <a:pt x="54" y="240"/>
                  <a:pt x="52" y="238"/>
                  <a:pt x="52" y="236"/>
                </a:cubicBezTo>
                <a:cubicBezTo>
                  <a:pt x="52" y="234"/>
                  <a:pt x="54" y="232"/>
                  <a:pt x="56" y="232"/>
                </a:cubicBezTo>
                <a:cubicBezTo>
                  <a:pt x="57" y="232"/>
                  <a:pt x="57" y="232"/>
                  <a:pt x="57" y="232"/>
                </a:cubicBezTo>
                <a:cubicBezTo>
                  <a:pt x="59" y="232"/>
                  <a:pt x="61" y="234"/>
                  <a:pt x="61" y="236"/>
                </a:cubicBezTo>
                <a:cubicBezTo>
                  <a:pt x="61" y="238"/>
                  <a:pt x="59" y="240"/>
                  <a:pt x="57" y="240"/>
                </a:cubicBezTo>
                <a:close/>
                <a:moveTo>
                  <a:pt x="179" y="240"/>
                </a:moveTo>
                <a:cubicBezTo>
                  <a:pt x="112" y="240"/>
                  <a:pt x="112" y="240"/>
                  <a:pt x="112" y="240"/>
                </a:cubicBezTo>
                <a:cubicBezTo>
                  <a:pt x="110" y="240"/>
                  <a:pt x="108" y="238"/>
                  <a:pt x="108" y="236"/>
                </a:cubicBezTo>
                <a:cubicBezTo>
                  <a:pt x="108" y="234"/>
                  <a:pt x="110" y="232"/>
                  <a:pt x="112" y="232"/>
                </a:cubicBezTo>
                <a:cubicBezTo>
                  <a:pt x="179" y="232"/>
                  <a:pt x="179" y="232"/>
                  <a:pt x="179" y="232"/>
                </a:cubicBezTo>
                <a:cubicBezTo>
                  <a:pt x="181" y="232"/>
                  <a:pt x="183" y="234"/>
                  <a:pt x="183" y="236"/>
                </a:cubicBezTo>
                <a:cubicBezTo>
                  <a:pt x="183" y="238"/>
                  <a:pt x="181" y="240"/>
                  <a:pt x="179" y="240"/>
                </a:cubicBezTo>
                <a:close/>
                <a:moveTo>
                  <a:pt x="226" y="250"/>
                </a:moveTo>
                <a:cubicBezTo>
                  <a:pt x="223" y="250"/>
                  <a:pt x="223" y="250"/>
                  <a:pt x="223" y="250"/>
                </a:cubicBezTo>
                <a:cubicBezTo>
                  <a:pt x="222" y="254"/>
                  <a:pt x="221" y="258"/>
                  <a:pt x="219" y="261"/>
                </a:cubicBezTo>
                <a:cubicBezTo>
                  <a:pt x="232" y="261"/>
                  <a:pt x="232" y="261"/>
                  <a:pt x="232" y="261"/>
                </a:cubicBezTo>
                <a:cubicBezTo>
                  <a:pt x="237" y="261"/>
                  <a:pt x="241" y="257"/>
                  <a:pt x="241" y="252"/>
                </a:cubicBezTo>
                <a:cubicBezTo>
                  <a:pt x="241" y="242"/>
                  <a:pt x="241" y="242"/>
                  <a:pt x="241" y="242"/>
                </a:cubicBezTo>
                <a:cubicBezTo>
                  <a:pt x="241" y="237"/>
                  <a:pt x="237" y="233"/>
                  <a:pt x="232" y="233"/>
                </a:cubicBezTo>
                <a:cubicBezTo>
                  <a:pt x="223" y="233"/>
                  <a:pt x="223" y="233"/>
                  <a:pt x="223" y="233"/>
                </a:cubicBezTo>
                <a:cubicBezTo>
                  <a:pt x="223" y="244"/>
                  <a:pt x="223" y="244"/>
                  <a:pt x="223" y="244"/>
                </a:cubicBezTo>
                <a:cubicBezTo>
                  <a:pt x="226" y="244"/>
                  <a:pt x="226" y="244"/>
                  <a:pt x="226" y="244"/>
                </a:cubicBezTo>
                <a:cubicBezTo>
                  <a:pt x="228" y="244"/>
                  <a:pt x="229" y="245"/>
                  <a:pt x="229" y="247"/>
                </a:cubicBezTo>
                <a:cubicBezTo>
                  <a:pt x="229" y="249"/>
                  <a:pt x="228" y="250"/>
                  <a:pt x="226" y="250"/>
                </a:cubicBezTo>
                <a:close/>
                <a:moveTo>
                  <a:pt x="241" y="185"/>
                </a:moveTo>
                <a:cubicBezTo>
                  <a:pt x="241" y="174"/>
                  <a:pt x="241" y="174"/>
                  <a:pt x="241" y="174"/>
                </a:cubicBezTo>
                <a:cubicBezTo>
                  <a:pt x="241" y="169"/>
                  <a:pt x="237" y="165"/>
                  <a:pt x="232" y="165"/>
                </a:cubicBezTo>
                <a:cubicBezTo>
                  <a:pt x="223" y="165"/>
                  <a:pt x="223" y="165"/>
                  <a:pt x="223" y="165"/>
                </a:cubicBezTo>
                <a:cubicBezTo>
                  <a:pt x="223" y="176"/>
                  <a:pt x="223" y="176"/>
                  <a:pt x="223" y="176"/>
                </a:cubicBezTo>
                <a:cubicBezTo>
                  <a:pt x="226" y="176"/>
                  <a:pt x="226" y="176"/>
                  <a:pt x="226" y="176"/>
                </a:cubicBezTo>
                <a:cubicBezTo>
                  <a:pt x="228" y="176"/>
                  <a:pt x="229" y="178"/>
                  <a:pt x="229" y="179"/>
                </a:cubicBezTo>
                <a:cubicBezTo>
                  <a:pt x="229" y="181"/>
                  <a:pt x="228" y="182"/>
                  <a:pt x="226" y="182"/>
                </a:cubicBezTo>
                <a:cubicBezTo>
                  <a:pt x="223" y="182"/>
                  <a:pt x="223" y="182"/>
                  <a:pt x="223" y="182"/>
                </a:cubicBezTo>
                <a:cubicBezTo>
                  <a:pt x="223" y="194"/>
                  <a:pt x="223" y="194"/>
                  <a:pt x="223" y="194"/>
                </a:cubicBezTo>
                <a:cubicBezTo>
                  <a:pt x="232" y="194"/>
                  <a:pt x="232" y="194"/>
                  <a:pt x="232" y="194"/>
                </a:cubicBezTo>
                <a:cubicBezTo>
                  <a:pt x="237" y="194"/>
                  <a:pt x="241" y="190"/>
                  <a:pt x="241" y="185"/>
                </a:cubicBezTo>
                <a:close/>
                <a:moveTo>
                  <a:pt x="241" y="151"/>
                </a:moveTo>
                <a:cubicBezTo>
                  <a:pt x="241" y="141"/>
                  <a:pt x="241" y="141"/>
                  <a:pt x="241" y="141"/>
                </a:cubicBezTo>
                <a:cubicBezTo>
                  <a:pt x="241" y="136"/>
                  <a:pt x="237" y="132"/>
                  <a:pt x="232" y="132"/>
                </a:cubicBezTo>
                <a:cubicBezTo>
                  <a:pt x="223" y="132"/>
                  <a:pt x="223" y="132"/>
                  <a:pt x="223" y="132"/>
                </a:cubicBezTo>
                <a:cubicBezTo>
                  <a:pt x="223" y="143"/>
                  <a:pt x="223" y="143"/>
                  <a:pt x="223" y="143"/>
                </a:cubicBezTo>
                <a:cubicBezTo>
                  <a:pt x="226" y="143"/>
                  <a:pt x="226" y="143"/>
                  <a:pt x="226" y="143"/>
                </a:cubicBezTo>
                <a:cubicBezTo>
                  <a:pt x="228" y="143"/>
                  <a:pt x="229" y="144"/>
                  <a:pt x="229" y="146"/>
                </a:cubicBezTo>
                <a:cubicBezTo>
                  <a:pt x="229" y="147"/>
                  <a:pt x="228" y="149"/>
                  <a:pt x="226" y="149"/>
                </a:cubicBezTo>
                <a:cubicBezTo>
                  <a:pt x="223" y="149"/>
                  <a:pt x="223" y="149"/>
                  <a:pt x="223" y="149"/>
                </a:cubicBezTo>
                <a:cubicBezTo>
                  <a:pt x="223" y="160"/>
                  <a:pt x="223" y="160"/>
                  <a:pt x="223" y="160"/>
                </a:cubicBezTo>
                <a:cubicBezTo>
                  <a:pt x="232" y="160"/>
                  <a:pt x="232" y="160"/>
                  <a:pt x="232" y="160"/>
                </a:cubicBezTo>
                <a:cubicBezTo>
                  <a:pt x="237" y="160"/>
                  <a:pt x="241" y="156"/>
                  <a:pt x="241" y="151"/>
                </a:cubicBezTo>
                <a:close/>
                <a:moveTo>
                  <a:pt x="187" y="127"/>
                </a:moveTo>
                <a:cubicBezTo>
                  <a:pt x="44" y="127"/>
                  <a:pt x="44" y="127"/>
                  <a:pt x="44" y="127"/>
                </a:cubicBezTo>
                <a:cubicBezTo>
                  <a:pt x="38" y="127"/>
                  <a:pt x="32" y="133"/>
                  <a:pt x="32" y="139"/>
                </a:cubicBezTo>
                <a:cubicBezTo>
                  <a:pt x="32" y="153"/>
                  <a:pt x="32" y="153"/>
                  <a:pt x="32" y="153"/>
                </a:cubicBezTo>
                <a:cubicBezTo>
                  <a:pt x="32" y="160"/>
                  <a:pt x="38" y="165"/>
                  <a:pt x="44" y="165"/>
                </a:cubicBezTo>
                <a:cubicBezTo>
                  <a:pt x="187" y="165"/>
                  <a:pt x="187" y="165"/>
                  <a:pt x="187" y="165"/>
                </a:cubicBezTo>
                <a:cubicBezTo>
                  <a:pt x="194" y="165"/>
                  <a:pt x="199" y="160"/>
                  <a:pt x="199" y="153"/>
                </a:cubicBezTo>
                <a:cubicBezTo>
                  <a:pt x="199" y="139"/>
                  <a:pt x="199" y="139"/>
                  <a:pt x="199" y="139"/>
                </a:cubicBezTo>
                <a:cubicBezTo>
                  <a:pt x="199" y="133"/>
                  <a:pt x="194" y="127"/>
                  <a:pt x="187" y="127"/>
                </a:cubicBezTo>
                <a:close/>
                <a:moveTo>
                  <a:pt x="57" y="150"/>
                </a:moveTo>
                <a:cubicBezTo>
                  <a:pt x="56" y="150"/>
                  <a:pt x="56" y="150"/>
                  <a:pt x="56" y="150"/>
                </a:cubicBezTo>
                <a:cubicBezTo>
                  <a:pt x="54" y="150"/>
                  <a:pt x="52" y="148"/>
                  <a:pt x="52" y="146"/>
                </a:cubicBezTo>
                <a:cubicBezTo>
                  <a:pt x="52" y="144"/>
                  <a:pt x="54" y="142"/>
                  <a:pt x="56" y="142"/>
                </a:cubicBezTo>
                <a:cubicBezTo>
                  <a:pt x="57" y="142"/>
                  <a:pt x="57" y="142"/>
                  <a:pt x="57" y="142"/>
                </a:cubicBezTo>
                <a:cubicBezTo>
                  <a:pt x="59" y="142"/>
                  <a:pt x="61" y="144"/>
                  <a:pt x="61" y="146"/>
                </a:cubicBezTo>
                <a:cubicBezTo>
                  <a:pt x="61" y="148"/>
                  <a:pt x="59" y="150"/>
                  <a:pt x="57" y="150"/>
                </a:cubicBezTo>
                <a:close/>
                <a:moveTo>
                  <a:pt x="179" y="150"/>
                </a:moveTo>
                <a:cubicBezTo>
                  <a:pt x="112" y="150"/>
                  <a:pt x="112" y="150"/>
                  <a:pt x="112" y="150"/>
                </a:cubicBezTo>
                <a:cubicBezTo>
                  <a:pt x="110" y="150"/>
                  <a:pt x="108" y="148"/>
                  <a:pt x="108" y="146"/>
                </a:cubicBezTo>
                <a:cubicBezTo>
                  <a:pt x="108" y="144"/>
                  <a:pt x="110" y="142"/>
                  <a:pt x="112" y="142"/>
                </a:cubicBezTo>
                <a:cubicBezTo>
                  <a:pt x="179" y="142"/>
                  <a:pt x="179" y="142"/>
                  <a:pt x="179" y="142"/>
                </a:cubicBezTo>
                <a:cubicBezTo>
                  <a:pt x="181" y="142"/>
                  <a:pt x="183" y="144"/>
                  <a:pt x="183" y="146"/>
                </a:cubicBezTo>
                <a:cubicBezTo>
                  <a:pt x="183" y="148"/>
                  <a:pt x="181" y="150"/>
                  <a:pt x="179" y="150"/>
                </a:cubicBezTo>
                <a:close/>
                <a:moveTo>
                  <a:pt x="187" y="37"/>
                </a:moveTo>
                <a:cubicBezTo>
                  <a:pt x="44" y="37"/>
                  <a:pt x="44" y="37"/>
                  <a:pt x="44" y="37"/>
                </a:cubicBezTo>
                <a:cubicBezTo>
                  <a:pt x="38" y="37"/>
                  <a:pt x="32" y="43"/>
                  <a:pt x="32" y="49"/>
                </a:cubicBezTo>
                <a:cubicBezTo>
                  <a:pt x="32" y="63"/>
                  <a:pt x="32" y="63"/>
                  <a:pt x="32" y="63"/>
                </a:cubicBezTo>
                <a:cubicBezTo>
                  <a:pt x="32" y="70"/>
                  <a:pt x="38" y="75"/>
                  <a:pt x="44" y="75"/>
                </a:cubicBezTo>
                <a:cubicBezTo>
                  <a:pt x="187" y="75"/>
                  <a:pt x="187" y="75"/>
                  <a:pt x="187" y="75"/>
                </a:cubicBezTo>
                <a:cubicBezTo>
                  <a:pt x="194" y="75"/>
                  <a:pt x="199" y="70"/>
                  <a:pt x="199" y="63"/>
                </a:cubicBezTo>
                <a:cubicBezTo>
                  <a:pt x="199" y="49"/>
                  <a:pt x="199" y="49"/>
                  <a:pt x="199" y="49"/>
                </a:cubicBezTo>
                <a:cubicBezTo>
                  <a:pt x="199" y="43"/>
                  <a:pt x="194" y="37"/>
                  <a:pt x="187" y="37"/>
                </a:cubicBezTo>
                <a:close/>
                <a:moveTo>
                  <a:pt x="57" y="60"/>
                </a:moveTo>
                <a:cubicBezTo>
                  <a:pt x="56" y="60"/>
                  <a:pt x="56" y="60"/>
                  <a:pt x="56" y="60"/>
                </a:cubicBezTo>
                <a:cubicBezTo>
                  <a:pt x="54" y="60"/>
                  <a:pt x="52" y="58"/>
                  <a:pt x="52" y="56"/>
                </a:cubicBezTo>
                <a:cubicBezTo>
                  <a:pt x="52" y="54"/>
                  <a:pt x="54" y="52"/>
                  <a:pt x="56" y="52"/>
                </a:cubicBezTo>
                <a:cubicBezTo>
                  <a:pt x="57" y="52"/>
                  <a:pt x="57" y="52"/>
                  <a:pt x="57" y="52"/>
                </a:cubicBezTo>
                <a:cubicBezTo>
                  <a:pt x="59" y="52"/>
                  <a:pt x="61" y="54"/>
                  <a:pt x="61" y="56"/>
                </a:cubicBezTo>
                <a:cubicBezTo>
                  <a:pt x="61" y="58"/>
                  <a:pt x="59" y="60"/>
                  <a:pt x="57" y="60"/>
                </a:cubicBezTo>
                <a:close/>
                <a:moveTo>
                  <a:pt x="179" y="60"/>
                </a:moveTo>
                <a:cubicBezTo>
                  <a:pt x="112" y="60"/>
                  <a:pt x="112" y="60"/>
                  <a:pt x="112" y="60"/>
                </a:cubicBezTo>
                <a:cubicBezTo>
                  <a:pt x="110" y="60"/>
                  <a:pt x="108" y="58"/>
                  <a:pt x="108" y="56"/>
                </a:cubicBezTo>
                <a:cubicBezTo>
                  <a:pt x="108" y="54"/>
                  <a:pt x="110" y="52"/>
                  <a:pt x="112" y="52"/>
                </a:cubicBezTo>
                <a:cubicBezTo>
                  <a:pt x="179" y="52"/>
                  <a:pt x="179" y="52"/>
                  <a:pt x="179" y="52"/>
                </a:cubicBezTo>
                <a:cubicBezTo>
                  <a:pt x="181" y="52"/>
                  <a:pt x="183" y="54"/>
                  <a:pt x="183" y="56"/>
                </a:cubicBezTo>
                <a:cubicBezTo>
                  <a:pt x="183" y="58"/>
                  <a:pt x="181" y="60"/>
                  <a:pt x="179" y="60"/>
                </a:cubicBezTo>
                <a:close/>
                <a:moveTo>
                  <a:pt x="268" y="175"/>
                </a:moveTo>
                <a:cubicBezTo>
                  <a:pt x="268" y="172"/>
                  <a:pt x="265" y="169"/>
                  <a:pt x="261" y="169"/>
                </a:cubicBezTo>
                <a:cubicBezTo>
                  <a:pt x="261" y="190"/>
                  <a:pt x="261" y="190"/>
                  <a:pt x="261" y="190"/>
                </a:cubicBezTo>
                <a:cubicBezTo>
                  <a:pt x="265" y="189"/>
                  <a:pt x="268" y="187"/>
                  <a:pt x="268" y="183"/>
                </a:cubicBezTo>
                <a:lnTo>
                  <a:pt x="268" y="175"/>
                </a:lnTo>
                <a:close/>
                <a:moveTo>
                  <a:pt x="268" y="201"/>
                </a:moveTo>
                <a:cubicBezTo>
                  <a:pt x="268" y="197"/>
                  <a:pt x="265" y="194"/>
                  <a:pt x="261" y="194"/>
                </a:cubicBezTo>
                <a:cubicBezTo>
                  <a:pt x="261" y="215"/>
                  <a:pt x="261" y="215"/>
                  <a:pt x="261" y="215"/>
                </a:cubicBezTo>
                <a:cubicBezTo>
                  <a:pt x="265" y="215"/>
                  <a:pt x="268" y="212"/>
                  <a:pt x="268" y="208"/>
                </a:cubicBezTo>
                <a:lnTo>
                  <a:pt x="268" y="201"/>
                </a:lnTo>
                <a:close/>
                <a:moveTo>
                  <a:pt x="268" y="150"/>
                </a:moveTo>
                <a:cubicBezTo>
                  <a:pt x="268" y="146"/>
                  <a:pt x="265" y="143"/>
                  <a:pt x="261" y="143"/>
                </a:cubicBezTo>
                <a:cubicBezTo>
                  <a:pt x="261" y="164"/>
                  <a:pt x="261" y="164"/>
                  <a:pt x="261" y="164"/>
                </a:cubicBezTo>
                <a:cubicBezTo>
                  <a:pt x="265" y="164"/>
                  <a:pt x="268" y="161"/>
                  <a:pt x="268" y="158"/>
                </a:cubicBezTo>
                <a:lnTo>
                  <a:pt x="268" y="150"/>
                </a:lnTo>
                <a:close/>
                <a:moveTo>
                  <a:pt x="277" y="260"/>
                </a:moveTo>
                <a:cubicBezTo>
                  <a:pt x="277" y="147"/>
                  <a:pt x="277" y="147"/>
                  <a:pt x="277" y="147"/>
                </a:cubicBezTo>
                <a:cubicBezTo>
                  <a:pt x="277" y="139"/>
                  <a:pt x="270" y="132"/>
                  <a:pt x="261" y="132"/>
                </a:cubicBezTo>
                <a:cubicBezTo>
                  <a:pt x="261" y="132"/>
                  <a:pt x="261" y="132"/>
                  <a:pt x="261" y="132"/>
                </a:cubicBezTo>
                <a:cubicBezTo>
                  <a:pt x="261" y="135"/>
                  <a:pt x="261" y="135"/>
                  <a:pt x="261" y="135"/>
                </a:cubicBezTo>
                <a:cubicBezTo>
                  <a:pt x="261" y="135"/>
                  <a:pt x="261" y="135"/>
                  <a:pt x="261" y="135"/>
                </a:cubicBezTo>
                <a:cubicBezTo>
                  <a:pt x="268" y="135"/>
                  <a:pt x="273" y="141"/>
                  <a:pt x="273" y="147"/>
                </a:cubicBezTo>
                <a:cubicBezTo>
                  <a:pt x="273" y="260"/>
                  <a:pt x="273" y="260"/>
                  <a:pt x="273" y="260"/>
                </a:cubicBezTo>
                <a:cubicBezTo>
                  <a:pt x="273" y="267"/>
                  <a:pt x="268" y="272"/>
                  <a:pt x="261" y="272"/>
                </a:cubicBezTo>
                <a:cubicBezTo>
                  <a:pt x="254" y="272"/>
                  <a:pt x="254" y="272"/>
                  <a:pt x="254" y="272"/>
                </a:cubicBezTo>
                <a:cubicBezTo>
                  <a:pt x="252" y="275"/>
                  <a:pt x="249" y="277"/>
                  <a:pt x="246" y="279"/>
                </a:cubicBezTo>
                <a:cubicBezTo>
                  <a:pt x="246" y="279"/>
                  <a:pt x="246" y="279"/>
                  <a:pt x="246" y="279"/>
                </a:cubicBezTo>
                <a:cubicBezTo>
                  <a:pt x="264" y="279"/>
                  <a:pt x="264" y="279"/>
                  <a:pt x="264" y="279"/>
                </a:cubicBezTo>
                <a:cubicBezTo>
                  <a:pt x="267" y="274"/>
                  <a:pt x="267" y="274"/>
                  <a:pt x="267" y="274"/>
                </a:cubicBezTo>
                <a:cubicBezTo>
                  <a:pt x="273" y="272"/>
                  <a:pt x="277" y="267"/>
                  <a:pt x="277" y="260"/>
                </a:cubicBezTo>
                <a:close/>
                <a:moveTo>
                  <a:pt x="268" y="226"/>
                </a:moveTo>
                <a:cubicBezTo>
                  <a:pt x="268" y="222"/>
                  <a:pt x="265" y="219"/>
                  <a:pt x="261" y="219"/>
                </a:cubicBezTo>
                <a:cubicBezTo>
                  <a:pt x="261" y="240"/>
                  <a:pt x="261" y="240"/>
                  <a:pt x="261" y="240"/>
                </a:cubicBezTo>
                <a:cubicBezTo>
                  <a:pt x="265" y="240"/>
                  <a:pt x="268" y="237"/>
                  <a:pt x="268" y="234"/>
                </a:cubicBezTo>
                <a:lnTo>
                  <a:pt x="268" y="226"/>
                </a:lnTo>
                <a:close/>
                <a:moveTo>
                  <a:pt x="261" y="245"/>
                </a:moveTo>
                <a:cubicBezTo>
                  <a:pt x="261" y="254"/>
                  <a:pt x="261" y="254"/>
                  <a:pt x="261" y="254"/>
                </a:cubicBezTo>
                <a:cubicBezTo>
                  <a:pt x="261" y="258"/>
                  <a:pt x="260" y="262"/>
                  <a:pt x="259" y="266"/>
                </a:cubicBezTo>
                <a:cubicBezTo>
                  <a:pt x="261" y="266"/>
                  <a:pt x="261" y="266"/>
                  <a:pt x="261" y="266"/>
                </a:cubicBezTo>
                <a:cubicBezTo>
                  <a:pt x="265" y="266"/>
                  <a:pt x="268" y="263"/>
                  <a:pt x="268" y="259"/>
                </a:cubicBezTo>
                <a:cubicBezTo>
                  <a:pt x="268" y="251"/>
                  <a:pt x="268" y="251"/>
                  <a:pt x="268" y="251"/>
                </a:cubicBezTo>
                <a:cubicBezTo>
                  <a:pt x="268" y="248"/>
                  <a:pt x="265" y="245"/>
                  <a:pt x="261" y="245"/>
                </a:cubicBezTo>
                <a:close/>
                <a:moveTo>
                  <a:pt x="253" y="254"/>
                </a:moveTo>
                <a:cubicBezTo>
                  <a:pt x="253" y="103"/>
                  <a:pt x="253" y="103"/>
                  <a:pt x="253" y="103"/>
                </a:cubicBezTo>
                <a:cubicBezTo>
                  <a:pt x="253" y="92"/>
                  <a:pt x="244" y="83"/>
                  <a:pt x="233" y="83"/>
                </a:cubicBezTo>
                <a:cubicBezTo>
                  <a:pt x="223" y="83"/>
                  <a:pt x="223" y="83"/>
                  <a:pt x="223" y="83"/>
                </a:cubicBezTo>
                <a:cubicBezTo>
                  <a:pt x="223" y="87"/>
                  <a:pt x="223" y="87"/>
                  <a:pt x="223" y="87"/>
                </a:cubicBezTo>
                <a:cubicBezTo>
                  <a:pt x="233" y="87"/>
                  <a:pt x="233" y="87"/>
                  <a:pt x="233" y="87"/>
                </a:cubicBezTo>
                <a:cubicBezTo>
                  <a:pt x="242" y="87"/>
                  <a:pt x="249" y="94"/>
                  <a:pt x="249" y="103"/>
                </a:cubicBezTo>
                <a:cubicBezTo>
                  <a:pt x="249" y="254"/>
                  <a:pt x="249" y="254"/>
                  <a:pt x="249" y="254"/>
                </a:cubicBezTo>
                <a:cubicBezTo>
                  <a:pt x="249" y="262"/>
                  <a:pt x="242" y="269"/>
                  <a:pt x="233" y="269"/>
                </a:cubicBezTo>
                <a:cubicBezTo>
                  <a:pt x="213" y="269"/>
                  <a:pt x="213" y="269"/>
                  <a:pt x="213" y="269"/>
                </a:cubicBezTo>
                <a:cubicBezTo>
                  <a:pt x="211" y="271"/>
                  <a:pt x="209" y="273"/>
                  <a:pt x="207" y="275"/>
                </a:cubicBezTo>
                <a:cubicBezTo>
                  <a:pt x="209" y="279"/>
                  <a:pt x="209" y="279"/>
                  <a:pt x="209" y="279"/>
                </a:cubicBezTo>
                <a:cubicBezTo>
                  <a:pt x="237" y="279"/>
                  <a:pt x="237" y="279"/>
                  <a:pt x="237" y="279"/>
                </a:cubicBezTo>
                <a:cubicBezTo>
                  <a:pt x="240" y="273"/>
                  <a:pt x="240" y="273"/>
                  <a:pt x="240" y="273"/>
                </a:cubicBezTo>
                <a:cubicBezTo>
                  <a:pt x="248" y="270"/>
                  <a:pt x="253" y="262"/>
                  <a:pt x="253" y="254"/>
                </a:cubicBezTo>
                <a:close/>
                <a:moveTo>
                  <a:pt x="215" y="245"/>
                </a:moveTo>
                <a:cubicBezTo>
                  <a:pt x="215" y="44"/>
                  <a:pt x="215" y="44"/>
                  <a:pt x="215" y="44"/>
                </a:cubicBezTo>
                <a:cubicBezTo>
                  <a:pt x="215" y="29"/>
                  <a:pt x="203" y="17"/>
                  <a:pt x="188" y="17"/>
                </a:cubicBezTo>
                <a:cubicBezTo>
                  <a:pt x="43" y="17"/>
                  <a:pt x="43" y="17"/>
                  <a:pt x="43" y="17"/>
                </a:cubicBezTo>
                <a:cubicBezTo>
                  <a:pt x="28" y="17"/>
                  <a:pt x="16" y="29"/>
                  <a:pt x="16" y="44"/>
                </a:cubicBezTo>
                <a:cubicBezTo>
                  <a:pt x="16" y="245"/>
                  <a:pt x="16" y="245"/>
                  <a:pt x="16" y="245"/>
                </a:cubicBezTo>
                <a:cubicBezTo>
                  <a:pt x="16" y="257"/>
                  <a:pt x="24" y="266"/>
                  <a:pt x="34" y="270"/>
                </a:cubicBezTo>
                <a:cubicBezTo>
                  <a:pt x="38" y="279"/>
                  <a:pt x="38" y="279"/>
                  <a:pt x="38" y="279"/>
                </a:cubicBezTo>
                <a:cubicBezTo>
                  <a:pt x="75" y="279"/>
                  <a:pt x="75" y="279"/>
                  <a:pt x="75" y="279"/>
                </a:cubicBezTo>
                <a:cubicBezTo>
                  <a:pt x="79" y="272"/>
                  <a:pt x="79" y="272"/>
                  <a:pt x="79" y="272"/>
                </a:cubicBezTo>
                <a:cubicBezTo>
                  <a:pt x="153" y="272"/>
                  <a:pt x="153" y="272"/>
                  <a:pt x="153" y="272"/>
                </a:cubicBezTo>
                <a:cubicBezTo>
                  <a:pt x="156" y="279"/>
                  <a:pt x="156" y="279"/>
                  <a:pt x="156" y="279"/>
                </a:cubicBezTo>
                <a:cubicBezTo>
                  <a:pt x="193" y="279"/>
                  <a:pt x="193" y="279"/>
                  <a:pt x="193" y="279"/>
                </a:cubicBezTo>
                <a:cubicBezTo>
                  <a:pt x="198" y="270"/>
                  <a:pt x="198" y="270"/>
                  <a:pt x="198" y="270"/>
                </a:cubicBezTo>
                <a:cubicBezTo>
                  <a:pt x="208" y="266"/>
                  <a:pt x="215" y="257"/>
                  <a:pt x="215" y="245"/>
                </a:cubicBezTo>
                <a:close/>
                <a:moveTo>
                  <a:pt x="188" y="266"/>
                </a:moveTo>
                <a:cubicBezTo>
                  <a:pt x="43" y="266"/>
                  <a:pt x="43" y="266"/>
                  <a:pt x="43" y="266"/>
                </a:cubicBezTo>
                <a:cubicBezTo>
                  <a:pt x="32" y="266"/>
                  <a:pt x="22" y="257"/>
                  <a:pt x="22" y="245"/>
                </a:cubicBezTo>
                <a:cubicBezTo>
                  <a:pt x="22" y="44"/>
                  <a:pt x="22" y="44"/>
                  <a:pt x="22" y="44"/>
                </a:cubicBezTo>
                <a:cubicBezTo>
                  <a:pt x="22" y="32"/>
                  <a:pt x="32" y="23"/>
                  <a:pt x="43" y="23"/>
                </a:cubicBezTo>
                <a:cubicBezTo>
                  <a:pt x="188" y="23"/>
                  <a:pt x="188" y="23"/>
                  <a:pt x="188" y="23"/>
                </a:cubicBezTo>
                <a:cubicBezTo>
                  <a:pt x="200" y="23"/>
                  <a:pt x="209" y="32"/>
                  <a:pt x="209" y="44"/>
                </a:cubicBezTo>
                <a:cubicBezTo>
                  <a:pt x="209" y="245"/>
                  <a:pt x="209" y="245"/>
                  <a:pt x="209" y="245"/>
                </a:cubicBezTo>
                <a:cubicBezTo>
                  <a:pt x="209" y="257"/>
                  <a:pt x="200" y="266"/>
                  <a:pt x="188" y="266"/>
                </a:cubicBezTo>
                <a:close/>
                <a:moveTo>
                  <a:pt x="241" y="117"/>
                </a:moveTo>
                <a:cubicBezTo>
                  <a:pt x="241" y="107"/>
                  <a:pt x="241" y="107"/>
                  <a:pt x="241" y="107"/>
                </a:cubicBezTo>
                <a:cubicBezTo>
                  <a:pt x="241" y="102"/>
                  <a:pt x="237" y="98"/>
                  <a:pt x="232" y="98"/>
                </a:cubicBezTo>
                <a:cubicBezTo>
                  <a:pt x="223" y="98"/>
                  <a:pt x="223" y="98"/>
                  <a:pt x="223" y="98"/>
                </a:cubicBezTo>
                <a:cubicBezTo>
                  <a:pt x="223" y="109"/>
                  <a:pt x="223" y="109"/>
                  <a:pt x="223" y="109"/>
                </a:cubicBezTo>
                <a:cubicBezTo>
                  <a:pt x="226" y="109"/>
                  <a:pt x="226" y="109"/>
                  <a:pt x="226" y="109"/>
                </a:cubicBezTo>
                <a:cubicBezTo>
                  <a:pt x="228" y="109"/>
                  <a:pt x="229" y="110"/>
                  <a:pt x="229" y="112"/>
                </a:cubicBezTo>
                <a:cubicBezTo>
                  <a:pt x="229" y="114"/>
                  <a:pt x="228" y="115"/>
                  <a:pt x="226" y="115"/>
                </a:cubicBezTo>
                <a:cubicBezTo>
                  <a:pt x="223" y="115"/>
                  <a:pt x="223" y="115"/>
                  <a:pt x="223" y="115"/>
                </a:cubicBezTo>
                <a:cubicBezTo>
                  <a:pt x="223" y="126"/>
                  <a:pt x="223" y="126"/>
                  <a:pt x="223" y="126"/>
                </a:cubicBezTo>
                <a:cubicBezTo>
                  <a:pt x="232" y="126"/>
                  <a:pt x="232" y="126"/>
                  <a:pt x="232" y="126"/>
                </a:cubicBezTo>
                <a:cubicBezTo>
                  <a:pt x="237" y="126"/>
                  <a:pt x="241" y="122"/>
                  <a:pt x="241" y="117"/>
                </a:cubicBezTo>
                <a:close/>
                <a:moveTo>
                  <a:pt x="4" y="88"/>
                </a:moveTo>
                <a:cubicBezTo>
                  <a:pt x="0" y="88"/>
                  <a:pt x="0" y="88"/>
                  <a:pt x="0" y="88"/>
                </a:cubicBezTo>
                <a:cubicBezTo>
                  <a:pt x="0" y="96"/>
                  <a:pt x="0" y="96"/>
                  <a:pt x="0" y="96"/>
                </a:cubicBezTo>
                <a:cubicBezTo>
                  <a:pt x="4" y="96"/>
                  <a:pt x="4" y="96"/>
                  <a:pt x="4" y="96"/>
                </a:cubicBezTo>
                <a:lnTo>
                  <a:pt x="4" y="88"/>
                </a:lnTo>
                <a:close/>
                <a:moveTo>
                  <a:pt x="125" y="0"/>
                </a:moveTo>
                <a:cubicBezTo>
                  <a:pt x="117" y="0"/>
                  <a:pt x="117" y="0"/>
                  <a:pt x="117" y="0"/>
                </a:cubicBezTo>
                <a:cubicBezTo>
                  <a:pt x="117" y="4"/>
                  <a:pt x="117" y="4"/>
                  <a:pt x="117" y="4"/>
                </a:cubicBezTo>
                <a:cubicBezTo>
                  <a:pt x="125" y="4"/>
                  <a:pt x="125" y="4"/>
                  <a:pt x="125" y="4"/>
                </a:cubicBezTo>
                <a:lnTo>
                  <a:pt x="125" y="0"/>
                </a:lnTo>
                <a:close/>
                <a:moveTo>
                  <a:pt x="61" y="0"/>
                </a:moveTo>
                <a:cubicBezTo>
                  <a:pt x="53" y="0"/>
                  <a:pt x="53" y="0"/>
                  <a:pt x="53" y="0"/>
                </a:cubicBezTo>
                <a:cubicBezTo>
                  <a:pt x="53" y="4"/>
                  <a:pt x="53" y="4"/>
                  <a:pt x="53" y="4"/>
                </a:cubicBezTo>
                <a:cubicBezTo>
                  <a:pt x="61" y="4"/>
                  <a:pt x="61" y="4"/>
                  <a:pt x="61" y="4"/>
                </a:cubicBezTo>
                <a:lnTo>
                  <a:pt x="61" y="0"/>
                </a:lnTo>
                <a:close/>
                <a:moveTo>
                  <a:pt x="42" y="4"/>
                </a:moveTo>
                <a:cubicBezTo>
                  <a:pt x="45" y="4"/>
                  <a:pt x="45" y="4"/>
                  <a:pt x="45" y="4"/>
                </a:cubicBezTo>
                <a:cubicBezTo>
                  <a:pt x="45" y="0"/>
                  <a:pt x="45" y="0"/>
                  <a:pt x="45" y="0"/>
                </a:cubicBezTo>
                <a:cubicBezTo>
                  <a:pt x="42" y="0"/>
                  <a:pt x="42" y="0"/>
                  <a:pt x="42" y="0"/>
                </a:cubicBezTo>
                <a:cubicBezTo>
                  <a:pt x="40" y="0"/>
                  <a:pt x="39" y="0"/>
                  <a:pt x="37" y="1"/>
                </a:cubicBezTo>
                <a:cubicBezTo>
                  <a:pt x="37" y="5"/>
                  <a:pt x="37" y="5"/>
                  <a:pt x="37" y="5"/>
                </a:cubicBezTo>
                <a:cubicBezTo>
                  <a:pt x="39" y="4"/>
                  <a:pt x="40" y="4"/>
                  <a:pt x="42" y="4"/>
                </a:cubicBezTo>
                <a:close/>
                <a:moveTo>
                  <a:pt x="8" y="25"/>
                </a:moveTo>
                <a:cubicBezTo>
                  <a:pt x="4" y="24"/>
                  <a:pt x="4" y="24"/>
                  <a:pt x="4" y="24"/>
                </a:cubicBezTo>
                <a:cubicBezTo>
                  <a:pt x="3" y="26"/>
                  <a:pt x="2" y="29"/>
                  <a:pt x="1" y="32"/>
                </a:cubicBezTo>
                <a:cubicBezTo>
                  <a:pt x="5" y="33"/>
                  <a:pt x="5" y="33"/>
                  <a:pt x="5" y="33"/>
                </a:cubicBezTo>
                <a:cubicBezTo>
                  <a:pt x="6" y="30"/>
                  <a:pt x="7" y="28"/>
                  <a:pt x="8" y="25"/>
                </a:cubicBezTo>
                <a:close/>
                <a:moveTo>
                  <a:pt x="93" y="0"/>
                </a:moveTo>
                <a:cubicBezTo>
                  <a:pt x="85" y="0"/>
                  <a:pt x="85" y="0"/>
                  <a:pt x="85" y="0"/>
                </a:cubicBezTo>
                <a:cubicBezTo>
                  <a:pt x="85" y="4"/>
                  <a:pt x="85" y="4"/>
                  <a:pt x="85" y="4"/>
                </a:cubicBezTo>
                <a:cubicBezTo>
                  <a:pt x="93" y="4"/>
                  <a:pt x="93" y="4"/>
                  <a:pt x="93" y="4"/>
                </a:cubicBezTo>
                <a:lnTo>
                  <a:pt x="93" y="0"/>
                </a:lnTo>
                <a:close/>
                <a:moveTo>
                  <a:pt x="77" y="0"/>
                </a:moveTo>
                <a:cubicBezTo>
                  <a:pt x="69" y="0"/>
                  <a:pt x="69" y="0"/>
                  <a:pt x="69" y="0"/>
                </a:cubicBezTo>
                <a:cubicBezTo>
                  <a:pt x="69" y="4"/>
                  <a:pt x="69" y="4"/>
                  <a:pt x="69" y="4"/>
                </a:cubicBezTo>
                <a:cubicBezTo>
                  <a:pt x="77" y="4"/>
                  <a:pt x="77" y="4"/>
                  <a:pt x="77" y="4"/>
                </a:cubicBezTo>
                <a:lnTo>
                  <a:pt x="77" y="0"/>
                </a:lnTo>
                <a:close/>
                <a:moveTo>
                  <a:pt x="141" y="0"/>
                </a:moveTo>
                <a:cubicBezTo>
                  <a:pt x="133" y="0"/>
                  <a:pt x="133" y="0"/>
                  <a:pt x="133" y="0"/>
                </a:cubicBezTo>
                <a:cubicBezTo>
                  <a:pt x="133" y="4"/>
                  <a:pt x="133" y="4"/>
                  <a:pt x="133" y="4"/>
                </a:cubicBezTo>
                <a:cubicBezTo>
                  <a:pt x="141" y="4"/>
                  <a:pt x="141" y="4"/>
                  <a:pt x="141" y="4"/>
                </a:cubicBezTo>
                <a:lnTo>
                  <a:pt x="141" y="0"/>
                </a:lnTo>
                <a:close/>
                <a:moveTo>
                  <a:pt x="4" y="56"/>
                </a:moveTo>
                <a:cubicBezTo>
                  <a:pt x="0" y="56"/>
                  <a:pt x="0" y="56"/>
                  <a:pt x="0" y="56"/>
                </a:cubicBezTo>
                <a:cubicBezTo>
                  <a:pt x="0" y="64"/>
                  <a:pt x="0" y="64"/>
                  <a:pt x="0" y="64"/>
                </a:cubicBezTo>
                <a:cubicBezTo>
                  <a:pt x="4" y="64"/>
                  <a:pt x="4" y="64"/>
                  <a:pt x="4" y="64"/>
                </a:cubicBezTo>
                <a:lnTo>
                  <a:pt x="4" y="56"/>
                </a:lnTo>
                <a:close/>
                <a:moveTo>
                  <a:pt x="4" y="42"/>
                </a:moveTo>
                <a:cubicBezTo>
                  <a:pt x="4" y="42"/>
                  <a:pt x="4" y="41"/>
                  <a:pt x="4" y="40"/>
                </a:cubicBezTo>
                <a:cubicBezTo>
                  <a:pt x="0" y="40"/>
                  <a:pt x="0" y="40"/>
                  <a:pt x="0" y="40"/>
                </a:cubicBezTo>
                <a:cubicBezTo>
                  <a:pt x="0" y="41"/>
                  <a:pt x="0" y="41"/>
                  <a:pt x="0" y="42"/>
                </a:cubicBezTo>
                <a:cubicBezTo>
                  <a:pt x="0" y="48"/>
                  <a:pt x="0" y="48"/>
                  <a:pt x="0" y="48"/>
                </a:cubicBezTo>
                <a:cubicBezTo>
                  <a:pt x="4" y="48"/>
                  <a:pt x="4" y="48"/>
                  <a:pt x="4" y="48"/>
                </a:cubicBezTo>
                <a:lnTo>
                  <a:pt x="4" y="42"/>
                </a:lnTo>
                <a:close/>
                <a:moveTo>
                  <a:pt x="17" y="14"/>
                </a:moveTo>
                <a:cubicBezTo>
                  <a:pt x="14" y="11"/>
                  <a:pt x="14" y="11"/>
                  <a:pt x="14" y="11"/>
                </a:cubicBezTo>
                <a:cubicBezTo>
                  <a:pt x="12" y="12"/>
                  <a:pt x="10" y="14"/>
                  <a:pt x="9" y="17"/>
                </a:cubicBezTo>
                <a:cubicBezTo>
                  <a:pt x="12" y="19"/>
                  <a:pt x="12" y="19"/>
                  <a:pt x="12" y="19"/>
                </a:cubicBezTo>
                <a:cubicBezTo>
                  <a:pt x="13" y="17"/>
                  <a:pt x="15" y="15"/>
                  <a:pt x="17" y="14"/>
                </a:cubicBezTo>
                <a:close/>
                <a:moveTo>
                  <a:pt x="4" y="72"/>
                </a:moveTo>
                <a:cubicBezTo>
                  <a:pt x="0" y="72"/>
                  <a:pt x="0" y="72"/>
                  <a:pt x="0" y="72"/>
                </a:cubicBezTo>
                <a:cubicBezTo>
                  <a:pt x="0" y="80"/>
                  <a:pt x="0" y="80"/>
                  <a:pt x="0" y="80"/>
                </a:cubicBezTo>
                <a:cubicBezTo>
                  <a:pt x="4" y="80"/>
                  <a:pt x="4" y="80"/>
                  <a:pt x="4" y="80"/>
                </a:cubicBezTo>
                <a:lnTo>
                  <a:pt x="4" y="72"/>
                </a:lnTo>
                <a:close/>
                <a:moveTo>
                  <a:pt x="30" y="6"/>
                </a:moveTo>
                <a:cubicBezTo>
                  <a:pt x="29" y="2"/>
                  <a:pt x="29" y="2"/>
                  <a:pt x="29" y="2"/>
                </a:cubicBezTo>
                <a:cubicBezTo>
                  <a:pt x="26" y="3"/>
                  <a:pt x="24" y="4"/>
                  <a:pt x="21" y="6"/>
                </a:cubicBezTo>
                <a:cubicBezTo>
                  <a:pt x="23" y="9"/>
                  <a:pt x="23" y="9"/>
                  <a:pt x="23" y="9"/>
                </a:cubicBezTo>
                <a:cubicBezTo>
                  <a:pt x="25" y="8"/>
                  <a:pt x="28" y="7"/>
                  <a:pt x="30" y="6"/>
                </a:cubicBezTo>
                <a:close/>
                <a:moveTo>
                  <a:pt x="109" y="0"/>
                </a:moveTo>
                <a:cubicBezTo>
                  <a:pt x="101" y="0"/>
                  <a:pt x="101" y="0"/>
                  <a:pt x="101" y="0"/>
                </a:cubicBezTo>
                <a:cubicBezTo>
                  <a:pt x="101" y="4"/>
                  <a:pt x="101" y="4"/>
                  <a:pt x="101" y="4"/>
                </a:cubicBezTo>
                <a:cubicBezTo>
                  <a:pt x="109" y="4"/>
                  <a:pt x="109" y="4"/>
                  <a:pt x="109" y="4"/>
                </a:cubicBezTo>
                <a:lnTo>
                  <a:pt x="109" y="0"/>
                </a:lnTo>
                <a:close/>
                <a:moveTo>
                  <a:pt x="251" y="47"/>
                </a:moveTo>
                <a:cubicBezTo>
                  <a:pt x="247" y="40"/>
                  <a:pt x="247" y="40"/>
                  <a:pt x="247" y="40"/>
                </a:cubicBezTo>
                <a:cubicBezTo>
                  <a:pt x="244" y="42"/>
                  <a:pt x="244" y="42"/>
                  <a:pt x="244" y="42"/>
                </a:cubicBezTo>
                <a:cubicBezTo>
                  <a:pt x="247" y="49"/>
                  <a:pt x="247" y="49"/>
                  <a:pt x="247" y="49"/>
                </a:cubicBezTo>
                <a:lnTo>
                  <a:pt x="251" y="47"/>
                </a:lnTo>
                <a:close/>
                <a:moveTo>
                  <a:pt x="259" y="61"/>
                </a:moveTo>
                <a:cubicBezTo>
                  <a:pt x="255" y="54"/>
                  <a:pt x="255" y="54"/>
                  <a:pt x="255" y="54"/>
                </a:cubicBezTo>
                <a:cubicBezTo>
                  <a:pt x="251" y="56"/>
                  <a:pt x="251" y="56"/>
                  <a:pt x="251" y="56"/>
                </a:cubicBezTo>
                <a:cubicBezTo>
                  <a:pt x="255" y="63"/>
                  <a:pt x="255" y="63"/>
                  <a:pt x="255" y="63"/>
                </a:cubicBezTo>
                <a:lnTo>
                  <a:pt x="259" y="61"/>
                </a:lnTo>
                <a:close/>
                <a:moveTo>
                  <a:pt x="266" y="75"/>
                </a:moveTo>
                <a:cubicBezTo>
                  <a:pt x="262" y="68"/>
                  <a:pt x="262" y="68"/>
                  <a:pt x="262" y="68"/>
                </a:cubicBezTo>
                <a:cubicBezTo>
                  <a:pt x="259" y="70"/>
                  <a:pt x="259" y="70"/>
                  <a:pt x="259" y="70"/>
                </a:cubicBezTo>
                <a:cubicBezTo>
                  <a:pt x="263" y="77"/>
                  <a:pt x="263" y="77"/>
                  <a:pt x="263" y="77"/>
                </a:cubicBezTo>
                <a:lnTo>
                  <a:pt x="266" y="75"/>
                </a:lnTo>
                <a:close/>
                <a:moveTo>
                  <a:pt x="274" y="89"/>
                </a:moveTo>
                <a:cubicBezTo>
                  <a:pt x="270" y="82"/>
                  <a:pt x="270" y="82"/>
                  <a:pt x="270" y="82"/>
                </a:cubicBezTo>
                <a:cubicBezTo>
                  <a:pt x="266" y="84"/>
                  <a:pt x="266" y="84"/>
                  <a:pt x="266" y="84"/>
                </a:cubicBezTo>
                <a:cubicBezTo>
                  <a:pt x="270" y="91"/>
                  <a:pt x="270" y="91"/>
                  <a:pt x="270" y="91"/>
                </a:cubicBezTo>
                <a:lnTo>
                  <a:pt x="274" y="89"/>
                </a:lnTo>
                <a:close/>
                <a:moveTo>
                  <a:pt x="232" y="20"/>
                </a:moveTo>
                <a:cubicBezTo>
                  <a:pt x="231" y="19"/>
                  <a:pt x="228" y="17"/>
                  <a:pt x="226" y="15"/>
                </a:cubicBezTo>
                <a:cubicBezTo>
                  <a:pt x="224" y="19"/>
                  <a:pt x="224" y="19"/>
                  <a:pt x="224" y="19"/>
                </a:cubicBezTo>
                <a:cubicBezTo>
                  <a:pt x="226" y="20"/>
                  <a:pt x="228" y="22"/>
                  <a:pt x="230" y="23"/>
                </a:cubicBezTo>
                <a:lnTo>
                  <a:pt x="232" y="20"/>
                </a:lnTo>
                <a:close/>
                <a:moveTo>
                  <a:pt x="243" y="33"/>
                </a:moveTo>
                <a:cubicBezTo>
                  <a:pt x="242" y="31"/>
                  <a:pt x="240" y="28"/>
                  <a:pt x="238" y="26"/>
                </a:cubicBezTo>
                <a:cubicBezTo>
                  <a:pt x="235" y="29"/>
                  <a:pt x="235" y="29"/>
                  <a:pt x="235" y="29"/>
                </a:cubicBezTo>
                <a:cubicBezTo>
                  <a:pt x="237" y="31"/>
                  <a:pt x="239" y="33"/>
                  <a:pt x="240" y="35"/>
                </a:cubicBezTo>
                <a:lnTo>
                  <a:pt x="243" y="33"/>
                </a:lnTo>
                <a:close/>
                <a:moveTo>
                  <a:pt x="277" y="105"/>
                </a:moveTo>
                <a:cubicBezTo>
                  <a:pt x="280" y="104"/>
                  <a:pt x="280" y="104"/>
                  <a:pt x="280" y="104"/>
                </a:cubicBezTo>
                <a:cubicBezTo>
                  <a:pt x="279" y="101"/>
                  <a:pt x="278" y="99"/>
                  <a:pt x="277" y="96"/>
                </a:cubicBezTo>
                <a:cubicBezTo>
                  <a:pt x="274" y="98"/>
                  <a:pt x="274" y="98"/>
                  <a:pt x="274" y="98"/>
                </a:cubicBezTo>
                <a:cubicBezTo>
                  <a:pt x="275" y="100"/>
                  <a:pt x="276" y="103"/>
                  <a:pt x="277" y="105"/>
                </a:cubicBezTo>
                <a:close/>
                <a:moveTo>
                  <a:pt x="205" y="4"/>
                </a:moveTo>
                <a:cubicBezTo>
                  <a:pt x="202" y="3"/>
                  <a:pt x="199" y="2"/>
                  <a:pt x="197" y="2"/>
                </a:cubicBezTo>
                <a:cubicBezTo>
                  <a:pt x="196" y="6"/>
                  <a:pt x="196" y="6"/>
                  <a:pt x="196" y="6"/>
                </a:cubicBezTo>
                <a:cubicBezTo>
                  <a:pt x="198" y="6"/>
                  <a:pt x="201" y="7"/>
                  <a:pt x="203" y="8"/>
                </a:cubicBezTo>
                <a:lnTo>
                  <a:pt x="205" y="4"/>
                </a:lnTo>
                <a:close/>
                <a:moveTo>
                  <a:pt x="157" y="0"/>
                </a:moveTo>
                <a:cubicBezTo>
                  <a:pt x="149" y="0"/>
                  <a:pt x="149" y="0"/>
                  <a:pt x="149" y="0"/>
                </a:cubicBezTo>
                <a:cubicBezTo>
                  <a:pt x="149" y="4"/>
                  <a:pt x="149" y="4"/>
                  <a:pt x="149" y="4"/>
                </a:cubicBezTo>
                <a:cubicBezTo>
                  <a:pt x="157" y="4"/>
                  <a:pt x="157" y="4"/>
                  <a:pt x="157" y="4"/>
                </a:cubicBezTo>
                <a:lnTo>
                  <a:pt x="157" y="0"/>
                </a:lnTo>
                <a:close/>
                <a:moveTo>
                  <a:pt x="172" y="0"/>
                </a:moveTo>
                <a:cubicBezTo>
                  <a:pt x="165" y="0"/>
                  <a:pt x="165" y="0"/>
                  <a:pt x="165" y="0"/>
                </a:cubicBezTo>
                <a:cubicBezTo>
                  <a:pt x="165" y="4"/>
                  <a:pt x="165" y="4"/>
                  <a:pt x="165" y="4"/>
                </a:cubicBezTo>
                <a:cubicBezTo>
                  <a:pt x="172" y="4"/>
                  <a:pt x="172" y="4"/>
                  <a:pt x="172" y="4"/>
                </a:cubicBezTo>
                <a:lnTo>
                  <a:pt x="172" y="0"/>
                </a:lnTo>
                <a:close/>
                <a:moveTo>
                  <a:pt x="188" y="4"/>
                </a:moveTo>
                <a:cubicBezTo>
                  <a:pt x="189" y="0"/>
                  <a:pt x="189" y="0"/>
                  <a:pt x="189" y="0"/>
                </a:cubicBezTo>
                <a:cubicBezTo>
                  <a:pt x="187" y="0"/>
                  <a:pt x="186" y="0"/>
                  <a:pt x="185" y="0"/>
                </a:cubicBezTo>
                <a:cubicBezTo>
                  <a:pt x="180" y="0"/>
                  <a:pt x="180" y="0"/>
                  <a:pt x="180" y="0"/>
                </a:cubicBezTo>
                <a:cubicBezTo>
                  <a:pt x="180" y="4"/>
                  <a:pt x="180" y="4"/>
                  <a:pt x="180" y="4"/>
                </a:cubicBezTo>
                <a:cubicBezTo>
                  <a:pt x="185" y="4"/>
                  <a:pt x="185" y="4"/>
                  <a:pt x="185" y="4"/>
                </a:cubicBezTo>
                <a:cubicBezTo>
                  <a:pt x="186" y="4"/>
                  <a:pt x="187" y="4"/>
                  <a:pt x="188" y="4"/>
                </a:cubicBezTo>
                <a:close/>
                <a:moveTo>
                  <a:pt x="219" y="11"/>
                </a:moveTo>
                <a:cubicBezTo>
                  <a:pt x="217" y="9"/>
                  <a:pt x="215" y="8"/>
                  <a:pt x="212" y="7"/>
                </a:cubicBezTo>
                <a:cubicBezTo>
                  <a:pt x="210" y="11"/>
                  <a:pt x="210" y="11"/>
                  <a:pt x="210" y="11"/>
                </a:cubicBezTo>
                <a:cubicBezTo>
                  <a:pt x="213" y="12"/>
                  <a:pt x="215" y="13"/>
                  <a:pt x="217" y="14"/>
                </a:cubicBezTo>
                <a:lnTo>
                  <a:pt x="219" y="11"/>
                </a:lnTo>
                <a:close/>
                <a:moveTo>
                  <a:pt x="285" y="135"/>
                </a:moveTo>
                <a:cubicBezTo>
                  <a:pt x="289" y="135"/>
                  <a:pt x="289" y="135"/>
                  <a:pt x="289" y="135"/>
                </a:cubicBezTo>
                <a:cubicBezTo>
                  <a:pt x="289" y="132"/>
                  <a:pt x="288" y="129"/>
                  <a:pt x="288" y="127"/>
                </a:cubicBezTo>
                <a:cubicBezTo>
                  <a:pt x="284" y="128"/>
                  <a:pt x="284" y="128"/>
                  <a:pt x="284" y="128"/>
                </a:cubicBezTo>
                <a:cubicBezTo>
                  <a:pt x="284" y="130"/>
                  <a:pt x="285" y="133"/>
                  <a:pt x="285" y="135"/>
                </a:cubicBezTo>
                <a:close/>
                <a:moveTo>
                  <a:pt x="288" y="151"/>
                </a:moveTo>
                <a:cubicBezTo>
                  <a:pt x="292" y="150"/>
                  <a:pt x="292" y="150"/>
                  <a:pt x="292" y="150"/>
                </a:cubicBezTo>
                <a:cubicBezTo>
                  <a:pt x="292" y="148"/>
                  <a:pt x="291" y="145"/>
                  <a:pt x="291" y="142"/>
                </a:cubicBezTo>
                <a:cubicBezTo>
                  <a:pt x="287" y="143"/>
                  <a:pt x="287" y="143"/>
                  <a:pt x="287" y="143"/>
                </a:cubicBezTo>
                <a:cubicBezTo>
                  <a:pt x="287" y="146"/>
                  <a:pt x="288" y="148"/>
                  <a:pt x="288" y="151"/>
                </a:cubicBezTo>
                <a:close/>
                <a:moveTo>
                  <a:pt x="242" y="296"/>
                </a:moveTo>
                <a:cubicBezTo>
                  <a:pt x="250" y="296"/>
                  <a:pt x="250" y="296"/>
                  <a:pt x="250" y="296"/>
                </a:cubicBezTo>
                <a:cubicBezTo>
                  <a:pt x="250" y="292"/>
                  <a:pt x="250" y="292"/>
                  <a:pt x="250" y="292"/>
                </a:cubicBezTo>
                <a:cubicBezTo>
                  <a:pt x="242" y="292"/>
                  <a:pt x="242" y="292"/>
                  <a:pt x="242" y="292"/>
                </a:cubicBezTo>
                <a:lnTo>
                  <a:pt x="242" y="296"/>
                </a:lnTo>
                <a:close/>
                <a:moveTo>
                  <a:pt x="226" y="296"/>
                </a:moveTo>
                <a:cubicBezTo>
                  <a:pt x="234" y="296"/>
                  <a:pt x="234" y="296"/>
                  <a:pt x="234" y="296"/>
                </a:cubicBezTo>
                <a:cubicBezTo>
                  <a:pt x="234" y="292"/>
                  <a:pt x="234" y="292"/>
                  <a:pt x="234" y="292"/>
                </a:cubicBezTo>
                <a:cubicBezTo>
                  <a:pt x="226" y="292"/>
                  <a:pt x="226" y="292"/>
                  <a:pt x="226" y="292"/>
                </a:cubicBezTo>
                <a:lnTo>
                  <a:pt x="226" y="296"/>
                </a:lnTo>
                <a:close/>
                <a:moveTo>
                  <a:pt x="258" y="292"/>
                </a:moveTo>
                <a:cubicBezTo>
                  <a:pt x="259" y="296"/>
                  <a:pt x="259" y="296"/>
                  <a:pt x="259" y="296"/>
                </a:cubicBezTo>
                <a:cubicBezTo>
                  <a:pt x="261" y="295"/>
                  <a:pt x="264" y="294"/>
                  <a:pt x="267" y="293"/>
                </a:cubicBezTo>
                <a:cubicBezTo>
                  <a:pt x="265" y="290"/>
                  <a:pt x="265" y="290"/>
                  <a:pt x="265" y="290"/>
                </a:cubicBezTo>
                <a:cubicBezTo>
                  <a:pt x="263" y="291"/>
                  <a:pt x="260" y="291"/>
                  <a:pt x="258" y="292"/>
                </a:cubicBezTo>
                <a:close/>
                <a:moveTo>
                  <a:pt x="210" y="296"/>
                </a:moveTo>
                <a:cubicBezTo>
                  <a:pt x="218" y="296"/>
                  <a:pt x="218" y="296"/>
                  <a:pt x="218" y="296"/>
                </a:cubicBezTo>
                <a:cubicBezTo>
                  <a:pt x="218" y="292"/>
                  <a:pt x="218" y="292"/>
                  <a:pt x="218" y="292"/>
                </a:cubicBezTo>
                <a:cubicBezTo>
                  <a:pt x="210" y="292"/>
                  <a:pt x="210" y="292"/>
                  <a:pt x="210" y="292"/>
                </a:cubicBezTo>
                <a:lnTo>
                  <a:pt x="210" y="296"/>
                </a:lnTo>
                <a:close/>
                <a:moveTo>
                  <a:pt x="179" y="296"/>
                </a:moveTo>
                <a:cubicBezTo>
                  <a:pt x="187" y="296"/>
                  <a:pt x="187" y="296"/>
                  <a:pt x="187" y="296"/>
                </a:cubicBezTo>
                <a:cubicBezTo>
                  <a:pt x="187" y="292"/>
                  <a:pt x="187" y="292"/>
                  <a:pt x="187" y="292"/>
                </a:cubicBezTo>
                <a:cubicBezTo>
                  <a:pt x="179" y="292"/>
                  <a:pt x="179" y="292"/>
                  <a:pt x="179" y="292"/>
                </a:cubicBezTo>
                <a:lnTo>
                  <a:pt x="179" y="296"/>
                </a:lnTo>
                <a:close/>
                <a:moveTo>
                  <a:pt x="163" y="296"/>
                </a:moveTo>
                <a:cubicBezTo>
                  <a:pt x="171" y="296"/>
                  <a:pt x="171" y="296"/>
                  <a:pt x="171" y="296"/>
                </a:cubicBezTo>
                <a:cubicBezTo>
                  <a:pt x="171" y="292"/>
                  <a:pt x="171" y="292"/>
                  <a:pt x="171" y="292"/>
                </a:cubicBezTo>
                <a:cubicBezTo>
                  <a:pt x="163" y="292"/>
                  <a:pt x="163" y="292"/>
                  <a:pt x="163" y="292"/>
                </a:cubicBezTo>
                <a:lnTo>
                  <a:pt x="163" y="296"/>
                </a:lnTo>
                <a:close/>
                <a:moveTo>
                  <a:pt x="147" y="296"/>
                </a:moveTo>
                <a:cubicBezTo>
                  <a:pt x="155" y="296"/>
                  <a:pt x="155" y="296"/>
                  <a:pt x="155" y="296"/>
                </a:cubicBezTo>
                <a:cubicBezTo>
                  <a:pt x="155" y="292"/>
                  <a:pt x="155" y="292"/>
                  <a:pt x="155" y="292"/>
                </a:cubicBezTo>
                <a:cubicBezTo>
                  <a:pt x="147" y="292"/>
                  <a:pt x="147" y="292"/>
                  <a:pt x="147" y="292"/>
                </a:cubicBezTo>
                <a:lnTo>
                  <a:pt x="147" y="296"/>
                </a:lnTo>
                <a:close/>
                <a:moveTo>
                  <a:pt x="195" y="296"/>
                </a:moveTo>
                <a:cubicBezTo>
                  <a:pt x="203" y="296"/>
                  <a:pt x="203" y="296"/>
                  <a:pt x="203" y="296"/>
                </a:cubicBezTo>
                <a:cubicBezTo>
                  <a:pt x="203" y="292"/>
                  <a:pt x="203" y="292"/>
                  <a:pt x="203" y="292"/>
                </a:cubicBezTo>
                <a:cubicBezTo>
                  <a:pt x="195" y="292"/>
                  <a:pt x="195" y="292"/>
                  <a:pt x="195" y="292"/>
                </a:cubicBezTo>
                <a:lnTo>
                  <a:pt x="195" y="296"/>
                </a:lnTo>
                <a:close/>
                <a:moveTo>
                  <a:pt x="131" y="296"/>
                </a:moveTo>
                <a:cubicBezTo>
                  <a:pt x="139" y="296"/>
                  <a:pt x="139" y="296"/>
                  <a:pt x="139" y="296"/>
                </a:cubicBezTo>
                <a:cubicBezTo>
                  <a:pt x="139" y="292"/>
                  <a:pt x="139" y="292"/>
                  <a:pt x="139" y="292"/>
                </a:cubicBezTo>
                <a:cubicBezTo>
                  <a:pt x="131" y="292"/>
                  <a:pt x="131" y="292"/>
                  <a:pt x="131" y="292"/>
                </a:cubicBezTo>
                <a:lnTo>
                  <a:pt x="131" y="296"/>
                </a:lnTo>
                <a:close/>
                <a:moveTo>
                  <a:pt x="272" y="286"/>
                </a:moveTo>
                <a:cubicBezTo>
                  <a:pt x="274" y="289"/>
                  <a:pt x="274" y="289"/>
                  <a:pt x="274" y="289"/>
                </a:cubicBezTo>
                <a:cubicBezTo>
                  <a:pt x="276" y="288"/>
                  <a:pt x="279" y="286"/>
                  <a:pt x="281" y="284"/>
                </a:cubicBezTo>
                <a:cubicBezTo>
                  <a:pt x="278" y="281"/>
                  <a:pt x="278" y="281"/>
                  <a:pt x="278" y="281"/>
                </a:cubicBezTo>
                <a:cubicBezTo>
                  <a:pt x="276" y="283"/>
                  <a:pt x="274" y="285"/>
                  <a:pt x="272" y="286"/>
                </a:cubicBezTo>
                <a:close/>
                <a:moveTo>
                  <a:pt x="289" y="214"/>
                </a:moveTo>
                <a:cubicBezTo>
                  <a:pt x="293" y="214"/>
                  <a:pt x="293" y="214"/>
                  <a:pt x="293" y="214"/>
                </a:cubicBezTo>
                <a:cubicBezTo>
                  <a:pt x="293" y="206"/>
                  <a:pt x="293" y="206"/>
                  <a:pt x="293" y="206"/>
                </a:cubicBezTo>
                <a:cubicBezTo>
                  <a:pt x="289" y="206"/>
                  <a:pt x="289" y="206"/>
                  <a:pt x="289" y="206"/>
                </a:cubicBezTo>
                <a:lnTo>
                  <a:pt x="289" y="214"/>
                </a:lnTo>
                <a:close/>
                <a:moveTo>
                  <a:pt x="289" y="182"/>
                </a:moveTo>
                <a:cubicBezTo>
                  <a:pt x="293" y="182"/>
                  <a:pt x="293" y="182"/>
                  <a:pt x="293" y="182"/>
                </a:cubicBezTo>
                <a:cubicBezTo>
                  <a:pt x="293" y="175"/>
                  <a:pt x="293" y="175"/>
                  <a:pt x="293" y="175"/>
                </a:cubicBezTo>
                <a:cubicBezTo>
                  <a:pt x="289" y="175"/>
                  <a:pt x="289" y="175"/>
                  <a:pt x="289" y="175"/>
                </a:cubicBezTo>
                <a:lnTo>
                  <a:pt x="289" y="182"/>
                </a:lnTo>
                <a:close/>
                <a:moveTo>
                  <a:pt x="289" y="198"/>
                </a:moveTo>
                <a:cubicBezTo>
                  <a:pt x="293" y="198"/>
                  <a:pt x="293" y="198"/>
                  <a:pt x="293" y="198"/>
                </a:cubicBezTo>
                <a:cubicBezTo>
                  <a:pt x="293" y="190"/>
                  <a:pt x="293" y="190"/>
                  <a:pt x="293" y="190"/>
                </a:cubicBezTo>
                <a:cubicBezTo>
                  <a:pt x="289" y="190"/>
                  <a:pt x="289" y="190"/>
                  <a:pt x="289" y="190"/>
                </a:cubicBezTo>
                <a:lnTo>
                  <a:pt x="289" y="198"/>
                </a:lnTo>
                <a:close/>
                <a:moveTo>
                  <a:pt x="283" y="111"/>
                </a:moveTo>
                <a:cubicBezTo>
                  <a:pt x="279" y="113"/>
                  <a:pt x="279" y="113"/>
                  <a:pt x="279" y="113"/>
                </a:cubicBezTo>
                <a:cubicBezTo>
                  <a:pt x="280" y="115"/>
                  <a:pt x="281" y="118"/>
                  <a:pt x="282" y="120"/>
                </a:cubicBezTo>
                <a:cubicBezTo>
                  <a:pt x="285" y="119"/>
                  <a:pt x="285" y="119"/>
                  <a:pt x="285" y="119"/>
                </a:cubicBezTo>
                <a:cubicBezTo>
                  <a:pt x="285" y="116"/>
                  <a:pt x="284" y="114"/>
                  <a:pt x="283" y="111"/>
                </a:cubicBezTo>
                <a:close/>
                <a:moveTo>
                  <a:pt x="293" y="158"/>
                </a:moveTo>
                <a:cubicBezTo>
                  <a:pt x="289" y="159"/>
                  <a:pt x="289" y="159"/>
                  <a:pt x="289" y="159"/>
                </a:cubicBezTo>
                <a:cubicBezTo>
                  <a:pt x="289" y="161"/>
                  <a:pt x="289" y="163"/>
                  <a:pt x="289" y="166"/>
                </a:cubicBezTo>
                <a:cubicBezTo>
                  <a:pt x="289" y="167"/>
                  <a:pt x="289" y="167"/>
                  <a:pt x="289" y="167"/>
                </a:cubicBezTo>
                <a:cubicBezTo>
                  <a:pt x="293" y="167"/>
                  <a:pt x="293" y="167"/>
                  <a:pt x="293" y="167"/>
                </a:cubicBezTo>
                <a:cubicBezTo>
                  <a:pt x="293" y="166"/>
                  <a:pt x="293" y="166"/>
                  <a:pt x="293" y="166"/>
                </a:cubicBezTo>
                <a:cubicBezTo>
                  <a:pt x="293" y="163"/>
                  <a:pt x="293" y="161"/>
                  <a:pt x="293" y="158"/>
                </a:cubicBezTo>
                <a:close/>
                <a:moveTo>
                  <a:pt x="283" y="276"/>
                </a:moveTo>
                <a:cubicBezTo>
                  <a:pt x="286" y="278"/>
                  <a:pt x="286" y="278"/>
                  <a:pt x="286" y="278"/>
                </a:cubicBezTo>
                <a:cubicBezTo>
                  <a:pt x="287" y="276"/>
                  <a:pt x="289" y="273"/>
                  <a:pt x="290" y="271"/>
                </a:cubicBezTo>
                <a:cubicBezTo>
                  <a:pt x="286" y="269"/>
                  <a:pt x="286" y="269"/>
                  <a:pt x="286" y="269"/>
                </a:cubicBezTo>
                <a:cubicBezTo>
                  <a:pt x="285" y="271"/>
                  <a:pt x="284" y="274"/>
                  <a:pt x="283" y="276"/>
                </a:cubicBezTo>
                <a:close/>
                <a:moveTo>
                  <a:pt x="288" y="262"/>
                </a:moveTo>
                <a:cubicBezTo>
                  <a:pt x="292" y="263"/>
                  <a:pt x="292" y="263"/>
                  <a:pt x="292" y="263"/>
                </a:cubicBezTo>
                <a:cubicBezTo>
                  <a:pt x="293" y="260"/>
                  <a:pt x="293" y="257"/>
                  <a:pt x="293" y="254"/>
                </a:cubicBezTo>
                <a:cubicBezTo>
                  <a:pt x="293" y="254"/>
                  <a:pt x="293" y="254"/>
                  <a:pt x="293" y="254"/>
                </a:cubicBezTo>
                <a:cubicBezTo>
                  <a:pt x="289" y="254"/>
                  <a:pt x="289" y="254"/>
                  <a:pt x="289" y="254"/>
                </a:cubicBezTo>
                <a:cubicBezTo>
                  <a:pt x="289" y="257"/>
                  <a:pt x="289" y="259"/>
                  <a:pt x="288" y="262"/>
                </a:cubicBezTo>
                <a:close/>
                <a:moveTo>
                  <a:pt x="289" y="230"/>
                </a:moveTo>
                <a:cubicBezTo>
                  <a:pt x="293" y="230"/>
                  <a:pt x="293" y="230"/>
                  <a:pt x="293" y="230"/>
                </a:cubicBezTo>
                <a:cubicBezTo>
                  <a:pt x="293" y="222"/>
                  <a:pt x="293" y="222"/>
                  <a:pt x="293" y="222"/>
                </a:cubicBezTo>
                <a:cubicBezTo>
                  <a:pt x="289" y="222"/>
                  <a:pt x="289" y="222"/>
                  <a:pt x="289" y="222"/>
                </a:cubicBezTo>
                <a:lnTo>
                  <a:pt x="289" y="230"/>
                </a:lnTo>
                <a:close/>
                <a:moveTo>
                  <a:pt x="289" y="246"/>
                </a:moveTo>
                <a:cubicBezTo>
                  <a:pt x="293" y="246"/>
                  <a:pt x="293" y="246"/>
                  <a:pt x="293" y="246"/>
                </a:cubicBezTo>
                <a:cubicBezTo>
                  <a:pt x="293" y="238"/>
                  <a:pt x="293" y="238"/>
                  <a:pt x="293" y="238"/>
                </a:cubicBezTo>
                <a:cubicBezTo>
                  <a:pt x="289" y="238"/>
                  <a:pt x="289" y="238"/>
                  <a:pt x="289" y="238"/>
                </a:cubicBezTo>
                <a:lnTo>
                  <a:pt x="289" y="246"/>
                </a:lnTo>
                <a:close/>
                <a:moveTo>
                  <a:pt x="4" y="119"/>
                </a:moveTo>
                <a:cubicBezTo>
                  <a:pt x="0" y="119"/>
                  <a:pt x="0" y="119"/>
                  <a:pt x="0" y="119"/>
                </a:cubicBezTo>
                <a:cubicBezTo>
                  <a:pt x="0" y="127"/>
                  <a:pt x="0" y="127"/>
                  <a:pt x="0" y="127"/>
                </a:cubicBezTo>
                <a:cubicBezTo>
                  <a:pt x="4" y="127"/>
                  <a:pt x="4" y="127"/>
                  <a:pt x="4" y="127"/>
                </a:cubicBezTo>
                <a:lnTo>
                  <a:pt x="4" y="119"/>
                </a:lnTo>
                <a:close/>
                <a:moveTo>
                  <a:pt x="4" y="215"/>
                </a:moveTo>
                <a:cubicBezTo>
                  <a:pt x="0" y="215"/>
                  <a:pt x="0" y="215"/>
                  <a:pt x="0" y="215"/>
                </a:cubicBezTo>
                <a:cubicBezTo>
                  <a:pt x="0" y="223"/>
                  <a:pt x="0" y="223"/>
                  <a:pt x="0" y="223"/>
                </a:cubicBezTo>
                <a:cubicBezTo>
                  <a:pt x="4" y="223"/>
                  <a:pt x="4" y="223"/>
                  <a:pt x="4" y="223"/>
                </a:cubicBezTo>
                <a:lnTo>
                  <a:pt x="4" y="215"/>
                </a:lnTo>
                <a:close/>
                <a:moveTo>
                  <a:pt x="115" y="296"/>
                </a:moveTo>
                <a:cubicBezTo>
                  <a:pt x="123" y="296"/>
                  <a:pt x="123" y="296"/>
                  <a:pt x="123" y="296"/>
                </a:cubicBezTo>
                <a:cubicBezTo>
                  <a:pt x="123" y="292"/>
                  <a:pt x="123" y="292"/>
                  <a:pt x="123" y="292"/>
                </a:cubicBezTo>
                <a:cubicBezTo>
                  <a:pt x="115" y="292"/>
                  <a:pt x="115" y="292"/>
                  <a:pt x="115" y="292"/>
                </a:cubicBezTo>
                <a:lnTo>
                  <a:pt x="115" y="296"/>
                </a:lnTo>
                <a:close/>
                <a:moveTo>
                  <a:pt x="4" y="247"/>
                </a:moveTo>
                <a:cubicBezTo>
                  <a:pt x="0" y="247"/>
                  <a:pt x="0" y="247"/>
                  <a:pt x="0" y="247"/>
                </a:cubicBezTo>
                <a:cubicBezTo>
                  <a:pt x="0" y="255"/>
                  <a:pt x="0" y="255"/>
                  <a:pt x="0" y="255"/>
                </a:cubicBezTo>
                <a:cubicBezTo>
                  <a:pt x="4" y="255"/>
                  <a:pt x="4" y="255"/>
                  <a:pt x="4" y="255"/>
                </a:cubicBezTo>
                <a:lnTo>
                  <a:pt x="4" y="247"/>
                </a:lnTo>
                <a:close/>
                <a:moveTo>
                  <a:pt x="4" y="231"/>
                </a:moveTo>
                <a:cubicBezTo>
                  <a:pt x="0" y="231"/>
                  <a:pt x="0" y="231"/>
                  <a:pt x="0" y="231"/>
                </a:cubicBezTo>
                <a:cubicBezTo>
                  <a:pt x="0" y="239"/>
                  <a:pt x="0" y="239"/>
                  <a:pt x="0" y="239"/>
                </a:cubicBezTo>
                <a:cubicBezTo>
                  <a:pt x="4" y="239"/>
                  <a:pt x="4" y="239"/>
                  <a:pt x="4" y="239"/>
                </a:cubicBezTo>
                <a:lnTo>
                  <a:pt x="4" y="231"/>
                </a:lnTo>
                <a:close/>
                <a:moveTo>
                  <a:pt x="4" y="183"/>
                </a:moveTo>
                <a:cubicBezTo>
                  <a:pt x="0" y="183"/>
                  <a:pt x="0" y="183"/>
                  <a:pt x="0" y="183"/>
                </a:cubicBezTo>
                <a:cubicBezTo>
                  <a:pt x="0" y="191"/>
                  <a:pt x="0" y="191"/>
                  <a:pt x="0" y="191"/>
                </a:cubicBezTo>
                <a:cubicBezTo>
                  <a:pt x="4" y="191"/>
                  <a:pt x="4" y="191"/>
                  <a:pt x="4" y="191"/>
                </a:cubicBezTo>
                <a:lnTo>
                  <a:pt x="4" y="183"/>
                </a:lnTo>
                <a:close/>
                <a:moveTo>
                  <a:pt x="4" y="135"/>
                </a:moveTo>
                <a:cubicBezTo>
                  <a:pt x="0" y="135"/>
                  <a:pt x="0" y="135"/>
                  <a:pt x="0" y="135"/>
                </a:cubicBezTo>
                <a:cubicBezTo>
                  <a:pt x="0" y="143"/>
                  <a:pt x="0" y="143"/>
                  <a:pt x="0" y="143"/>
                </a:cubicBezTo>
                <a:cubicBezTo>
                  <a:pt x="4" y="143"/>
                  <a:pt x="4" y="143"/>
                  <a:pt x="4" y="143"/>
                </a:cubicBezTo>
                <a:lnTo>
                  <a:pt x="4" y="135"/>
                </a:lnTo>
                <a:close/>
                <a:moveTo>
                  <a:pt x="4" y="104"/>
                </a:moveTo>
                <a:cubicBezTo>
                  <a:pt x="0" y="104"/>
                  <a:pt x="0" y="104"/>
                  <a:pt x="0" y="104"/>
                </a:cubicBezTo>
                <a:cubicBezTo>
                  <a:pt x="0" y="112"/>
                  <a:pt x="0" y="112"/>
                  <a:pt x="0" y="112"/>
                </a:cubicBezTo>
                <a:cubicBezTo>
                  <a:pt x="4" y="112"/>
                  <a:pt x="4" y="112"/>
                  <a:pt x="4" y="112"/>
                </a:cubicBezTo>
                <a:lnTo>
                  <a:pt x="4" y="104"/>
                </a:lnTo>
                <a:close/>
                <a:moveTo>
                  <a:pt x="4" y="167"/>
                </a:moveTo>
                <a:cubicBezTo>
                  <a:pt x="0" y="167"/>
                  <a:pt x="0" y="167"/>
                  <a:pt x="0" y="167"/>
                </a:cubicBezTo>
                <a:cubicBezTo>
                  <a:pt x="0" y="175"/>
                  <a:pt x="0" y="175"/>
                  <a:pt x="0" y="175"/>
                </a:cubicBezTo>
                <a:cubicBezTo>
                  <a:pt x="4" y="175"/>
                  <a:pt x="4" y="175"/>
                  <a:pt x="4" y="175"/>
                </a:cubicBezTo>
                <a:lnTo>
                  <a:pt x="4" y="167"/>
                </a:lnTo>
                <a:close/>
                <a:moveTo>
                  <a:pt x="4" y="151"/>
                </a:moveTo>
                <a:cubicBezTo>
                  <a:pt x="0" y="151"/>
                  <a:pt x="0" y="151"/>
                  <a:pt x="0" y="151"/>
                </a:cubicBezTo>
                <a:cubicBezTo>
                  <a:pt x="0" y="159"/>
                  <a:pt x="0" y="159"/>
                  <a:pt x="0" y="159"/>
                </a:cubicBezTo>
                <a:cubicBezTo>
                  <a:pt x="4" y="159"/>
                  <a:pt x="4" y="159"/>
                  <a:pt x="4" y="159"/>
                </a:cubicBezTo>
                <a:lnTo>
                  <a:pt x="4" y="151"/>
                </a:lnTo>
                <a:close/>
                <a:moveTo>
                  <a:pt x="4" y="199"/>
                </a:moveTo>
                <a:cubicBezTo>
                  <a:pt x="0" y="199"/>
                  <a:pt x="0" y="199"/>
                  <a:pt x="0" y="199"/>
                </a:cubicBezTo>
                <a:cubicBezTo>
                  <a:pt x="0" y="207"/>
                  <a:pt x="0" y="207"/>
                  <a:pt x="0" y="207"/>
                </a:cubicBezTo>
                <a:cubicBezTo>
                  <a:pt x="4" y="207"/>
                  <a:pt x="4" y="207"/>
                  <a:pt x="4" y="207"/>
                </a:cubicBezTo>
                <a:lnTo>
                  <a:pt x="4" y="199"/>
                </a:lnTo>
                <a:close/>
                <a:moveTo>
                  <a:pt x="51" y="296"/>
                </a:moveTo>
                <a:cubicBezTo>
                  <a:pt x="59" y="296"/>
                  <a:pt x="59" y="296"/>
                  <a:pt x="59" y="296"/>
                </a:cubicBezTo>
                <a:cubicBezTo>
                  <a:pt x="59" y="292"/>
                  <a:pt x="59" y="292"/>
                  <a:pt x="59" y="292"/>
                </a:cubicBezTo>
                <a:cubicBezTo>
                  <a:pt x="51" y="292"/>
                  <a:pt x="51" y="292"/>
                  <a:pt x="51" y="292"/>
                </a:cubicBezTo>
                <a:lnTo>
                  <a:pt x="51" y="296"/>
                </a:lnTo>
                <a:close/>
                <a:moveTo>
                  <a:pt x="83" y="296"/>
                </a:moveTo>
                <a:cubicBezTo>
                  <a:pt x="91" y="296"/>
                  <a:pt x="91" y="296"/>
                  <a:pt x="91" y="296"/>
                </a:cubicBezTo>
                <a:cubicBezTo>
                  <a:pt x="91" y="292"/>
                  <a:pt x="91" y="292"/>
                  <a:pt x="91" y="292"/>
                </a:cubicBezTo>
                <a:cubicBezTo>
                  <a:pt x="83" y="292"/>
                  <a:pt x="83" y="292"/>
                  <a:pt x="83" y="292"/>
                </a:cubicBezTo>
                <a:lnTo>
                  <a:pt x="83" y="296"/>
                </a:lnTo>
                <a:close/>
                <a:moveTo>
                  <a:pt x="67" y="296"/>
                </a:moveTo>
                <a:cubicBezTo>
                  <a:pt x="75" y="296"/>
                  <a:pt x="75" y="296"/>
                  <a:pt x="75" y="296"/>
                </a:cubicBezTo>
                <a:cubicBezTo>
                  <a:pt x="75" y="292"/>
                  <a:pt x="75" y="292"/>
                  <a:pt x="75" y="292"/>
                </a:cubicBezTo>
                <a:cubicBezTo>
                  <a:pt x="67" y="292"/>
                  <a:pt x="67" y="292"/>
                  <a:pt x="67" y="292"/>
                </a:cubicBezTo>
                <a:lnTo>
                  <a:pt x="67" y="296"/>
                </a:lnTo>
                <a:close/>
                <a:moveTo>
                  <a:pt x="99" y="296"/>
                </a:moveTo>
                <a:cubicBezTo>
                  <a:pt x="107" y="296"/>
                  <a:pt x="107" y="296"/>
                  <a:pt x="107" y="296"/>
                </a:cubicBezTo>
                <a:cubicBezTo>
                  <a:pt x="107" y="292"/>
                  <a:pt x="107" y="292"/>
                  <a:pt x="107" y="292"/>
                </a:cubicBezTo>
                <a:cubicBezTo>
                  <a:pt x="99" y="292"/>
                  <a:pt x="99" y="292"/>
                  <a:pt x="99" y="292"/>
                </a:cubicBezTo>
                <a:lnTo>
                  <a:pt x="99" y="296"/>
                </a:lnTo>
                <a:close/>
                <a:moveTo>
                  <a:pt x="20" y="290"/>
                </a:moveTo>
                <a:cubicBezTo>
                  <a:pt x="22" y="291"/>
                  <a:pt x="24" y="293"/>
                  <a:pt x="27" y="294"/>
                </a:cubicBezTo>
                <a:cubicBezTo>
                  <a:pt x="28" y="290"/>
                  <a:pt x="28" y="290"/>
                  <a:pt x="28" y="290"/>
                </a:cubicBezTo>
                <a:cubicBezTo>
                  <a:pt x="26" y="289"/>
                  <a:pt x="24" y="288"/>
                  <a:pt x="22" y="286"/>
                </a:cubicBezTo>
                <a:lnTo>
                  <a:pt x="20" y="290"/>
                </a:lnTo>
                <a:close/>
                <a:moveTo>
                  <a:pt x="7" y="278"/>
                </a:moveTo>
                <a:cubicBezTo>
                  <a:pt x="9" y="281"/>
                  <a:pt x="11" y="283"/>
                  <a:pt x="13" y="285"/>
                </a:cubicBezTo>
                <a:cubicBezTo>
                  <a:pt x="16" y="282"/>
                  <a:pt x="16" y="282"/>
                  <a:pt x="16" y="282"/>
                </a:cubicBezTo>
                <a:cubicBezTo>
                  <a:pt x="14" y="280"/>
                  <a:pt x="12" y="278"/>
                  <a:pt x="11" y="276"/>
                </a:cubicBezTo>
                <a:lnTo>
                  <a:pt x="7" y="278"/>
                </a:lnTo>
                <a:close/>
                <a:moveTo>
                  <a:pt x="36" y="292"/>
                </a:moveTo>
                <a:cubicBezTo>
                  <a:pt x="35" y="296"/>
                  <a:pt x="35" y="296"/>
                  <a:pt x="35" y="296"/>
                </a:cubicBezTo>
                <a:cubicBezTo>
                  <a:pt x="37" y="296"/>
                  <a:pt x="40" y="296"/>
                  <a:pt x="42" y="296"/>
                </a:cubicBezTo>
                <a:cubicBezTo>
                  <a:pt x="43" y="296"/>
                  <a:pt x="43" y="296"/>
                  <a:pt x="43" y="296"/>
                </a:cubicBezTo>
                <a:cubicBezTo>
                  <a:pt x="43" y="292"/>
                  <a:pt x="43" y="292"/>
                  <a:pt x="43" y="292"/>
                </a:cubicBezTo>
                <a:cubicBezTo>
                  <a:pt x="42" y="292"/>
                  <a:pt x="42" y="292"/>
                  <a:pt x="42" y="292"/>
                </a:cubicBezTo>
                <a:cubicBezTo>
                  <a:pt x="40" y="292"/>
                  <a:pt x="38" y="292"/>
                  <a:pt x="36" y="292"/>
                </a:cubicBezTo>
                <a:close/>
                <a:moveTo>
                  <a:pt x="1" y="263"/>
                </a:moveTo>
                <a:cubicBezTo>
                  <a:pt x="1" y="266"/>
                  <a:pt x="2" y="269"/>
                  <a:pt x="3" y="271"/>
                </a:cubicBezTo>
                <a:cubicBezTo>
                  <a:pt x="7" y="269"/>
                  <a:pt x="7" y="269"/>
                  <a:pt x="7" y="269"/>
                </a:cubicBezTo>
                <a:cubicBezTo>
                  <a:pt x="6" y="267"/>
                  <a:pt x="5" y="265"/>
                  <a:pt x="5" y="262"/>
                </a:cubicBezTo>
                <a:lnTo>
                  <a:pt x="1" y="263"/>
                </a:ln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grpSp>
        <p:nvGrpSpPr>
          <p:cNvPr id="4" name="Group 3"/>
          <p:cNvGrpSpPr/>
          <p:nvPr/>
        </p:nvGrpSpPr>
        <p:grpSpPr>
          <a:xfrm>
            <a:off x="6730374" y="2579194"/>
            <a:ext cx="1045443" cy="1168121"/>
            <a:chOff x="6705443" y="2579193"/>
            <a:chExt cx="1045443" cy="1168121"/>
          </a:xfrm>
        </p:grpSpPr>
        <p:sp>
          <p:nvSpPr>
            <p:cNvPr id="35" name="Freeform 6"/>
            <p:cNvSpPr>
              <a:spLocks noChangeAspect="1" noEditPoints="1"/>
            </p:cNvSpPr>
            <p:nvPr/>
          </p:nvSpPr>
          <p:spPr bwMode="auto">
            <a:xfrm>
              <a:off x="6705443" y="2579193"/>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24" name="Freeform 128"/>
            <p:cNvSpPr>
              <a:spLocks noChangeAspect="1"/>
            </p:cNvSpPr>
            <p:nvPr/>
          </p:nvSpPr>
          <p:spPr bwMode="black">
            <a:xfrm>
              <a:off x="7097892" y="3386591"/>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rapezoid 1"/>
            <p:cNvSpPr/>
            <p:nvPr/>
          </p:nvSpPr>
          <p:spPr bwMode="auto">
            <a:xfrm rot="8419041">
              <a:off x="6915480" y="2911222"/>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ectangle 35"/>
          <p:cNvSpPr/>
          <p:nvPr/>
        </p:nvSpPr>
        <p:spPr>
          <a:xfrm>
            <a:off x="8480487" y="4241666"/>
            <a:ext cx="733492" cy="372387"/>
          </a:xfrm>
          <a:prstGeom prst="rect">
            <a:avLst/>
          </a:prstGeom>
        </p:spPr>
        <p:txBody>
          <a:bodyPr wrap="none" lIns="121899" tIns="60949" rIns="121899" bIns="60949">
            <a:spAutoFit/>
          </a:bodyPr>
          <a:lstStyle/>
          <a:p>
            <a:pPr defTabSz="914209">
              <a:lnSpc>
                <a:spcPct val="90000"/>
              </a:lnSpc>
              <a:buSzPct val="90000"/>
              <a:defRPr/>
            </a:pPr>
            <a:r>
              <a:rPr lang="en-US" kern="0" dirty="0" smtClean="0">
                <a:gradFill>
                  <a:gsLst>
                    <a:gs pos="85000">
                      <a:srgbClr val="FFFFFF"/>
                    </a:gs>
                    <a:gs pos="0">
                      <a:srgbClr val="FFFFFF"/>
                    </a:gs>
                  </a:gsLst>
                  <a:lin ang="5400000" scaled="0"/>
                </a:gradFill>
              </a:rPr>
              <a:t>PaaS</a:t>
            </a:r>
            <a:endParaRPr lang="en-US" kern="0" dirty="0">
              <a:gradFill>
                <a:gsLst>
                  <a:gs pos="85000">
                    <a:srgbClr val="FFFFFF"/>
                  </a:gs>
                  <a:gs pos="0">
                    <a:srgbClr val="FFFFFF"/>
                  </a:gs>
                </a:gsLst>
                <a:lin ang="5400000" scaled="0"/>
              </a:gradFill>
            </a:endParaRPr>
          </a:p>
        </p:txBody>
      </p:sp>
      <p:grpSp>
        <p:nvGrpSpPr>
          <p:cNvPr id="6" name="Group 5"/>
          <p:cNvGrpSpPr/>
          <p:nvPr/>
        </p:nvGrpSpPr>
        <p:grpSpPr>
          <a:xfrm>
            <a:off x="8333090" y="2557292"/>
            <a:ext cx="1028286" cy="1211925"/>
            <a:chOff x="8237852" y="2535042"/>
            <a:chExt cx="1028286" cy="1211925"/>
          </a:xfrm>
        </p:grpSpPr>
        <p:pic>
          <p:nvPicPr>
            <p:cNvPr id="72" name="Picture 2" descr="\\MAGNUM\Projects\Microsoft\Cloud Power FY12\Design\Icons\PNGs\Web.png"/>
            <p:cNvPicPr>
              <a:picLocks noChangeAspect="1" noChangeArrowheads="1"/>
            </p:cNvPicPr>
            <p:nvPr/>
          </p:nvPicPr>
          <p:blipFill rotWithShape="1">
            <a:blip r:embed="rId3" cstate="print">
              <a:lum bright="100000"/>
            </a:blip>
            <a:srcRect t="1" b="-1316"/>
            <a:stretch/>
          </p:blipFill>
          <p:spPr bwMode="auto">
            <a:xfrm>
              <a:off x="8237852" y="2535042"/>
              <a:ext cx="676969" cy="685872"/>
            </a:xfrm>
            <a:prstGeom prst="rect">
              <a:avLst/>
            </a:prstGeom>
            <a:noFill/>
          </p:spPr>
        </p:pic>
        <p:sp>
          <p:nvSpPr>
            <p:cNvPr id="30" name="Freeform 128"/>
            <p:cNvSpPr>
              <a:spLocks noChangeAspect="1"/>
            </p:cNvSpPr>
            <p:nvPr/>
          </p:nvSpPr>
          <p:spPr bwMode="black">
            <a:xfrm>
              <a:off x="8613144" y="3386244"/>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Trapezoid 1"/>
            <p:cNvSpPr/>
            <p:nvPr/>
          </p:nvSpPr>
          <p:spPr bwMode="auto">
            <a:xfrm rot="9184644">
              <a:off x="8512224" y="2917660"/>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Rectangle 2"/>
          <p:cNvSpPr/>
          <p:nvPr/>
        </p:nvSpPr>
        <p:spPr>
          <a:xfrm>
            <a:off x="1061884" y="4687314"/>
            <a:ext cx="7010429" cy="2170686"/>
          </a:xfrm>
          <a:prstGeom prst="rect">
            <a:avLst/>
          </a:prstGeom>
        </p:spPr>
        <p:txBody>
          <a:bodyPr wrap="square" anchor="ctr">
            <a:noAutofit/>
          </a:bodyPr>
          <a:lstStyle/>
          <a:p>
            <a:pPr algn="r"/>
            <a:r>
              <a:rPr lang="en-US" sz="4400" dirty="0" smtClean="0">
                <a:solidFill>
                  <a:schemeClr val="bg1"/>
                </a:solidFill>
                <a:latin typeface="+mj-lt"/>
                <a:ea typeface="+mj-ea"/>
                <a:cs typeface="+mj-cs"/>
              </a:rPr>
              <a:t>From private to public </a:t>
            </a:r>
            <a:r>
              <a:rPr lang="en-US" sz="4400" dirty="0">
                <a:solidFill>
                  <a:schemeClr val="bg1"/>
                </a:solidFill>
                <a:latin typeface="+mj-lt"/>
                <a:ea typeface="+mj-ea"/>
                <a:cs typeface="+mj-cs"/>
              </a:rPr>
              <a:t>Cloud</a:t>
            </a:r>
            <a:endParaRPr lang="sv-SE" sz="4400" dirty="0">
              <a:solidFill>
                <a:schemeClr val="bg1"/>
              </a:solidFill>
              <a:latin typeface="+mj-lt"/>
              <a:ea typeface="+mj-ea"/>
              <a:cs typeface="+mj-cs"/>
            </a:endParaRPr>
          </a:p>
        </p:txBody>
      </p:sp>
      <p:sp>
        <p:nvSpPr>
          <p:cNvPr id="37" name="Title 1"/>
          <p:cNvSpPr txBox="1">
            <a:spLocks/>
          </p:cNvSpPr>
          <p:nvPr/>
        </p:nvSpPr>
        <p:spPr>
          <a:xfrm>
            <a:off x="0" y="0"/>
            <a:ext cx="12201418"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Microsoft Relational Storage Options</a:t>
            </a:r>
            <a:endParaRPr lang="en-US" dirty="0"/>
          </a:p>
        </p:txBody>
      </p:sp>
      <p:sp>
        <p:nvSpPr>
          <p:cNvPr id="38" name="Rectangle 37"/>
          <p:cNvSpPr/>
          <p:nvPr/>
        </p:nvSpPr>
        <p:spPr>
          <a:xfrm>
            <a:off x="1061884" y="548787"/>
            <a:ext cx="7010430" cy="1660204"/>
          </a:xfrm>
          <a:prstGeom prst="rect">
            <a:avLst/>
          </a:prstGeom>
        </p:spPr>
        <p:txBody>
          <a:bodyPr wrap="square" anchor="ctr">
            <a:noAutofit/>
          </a:bodyPr>
          <a:lstStyle/>
          <a:p>
            <a:pPr algn="r"/>
            <a:r>
              <a:rPr lang="en-US" sz="4400" dirty="0">
                <a:solidFill>
                  <a:schemeClr val="bg1"/>
                </a:solidFill>
                <a:latin typeface="+mj-lt"/>
                <a:ea typeface="+mj-ea"/>
                <a:cs typeface="+mj-cs"/>
              </a:rPr>
              <a:t>A Continuous </a:t>
            </a:r>
            <a:r>
              <a:rPr lang="en-US" sz="4400" dirty="0" smtClean="0">
                <a:solidFill>
                  <a:schemeClr val="bg1"/>
                </a:solidFill>
                <a:latin typeface="+mj-lt"/>
                <a:ea typeface="+mj-ea"/>
                <a:cs typeface="+mj-cs"/>
              </a:rPr>
              <a:t>offering</a:t>
            </a:r>
            <a:endParaRPr lang="sv-SE" sz="4400" dirty="0">
              <a:solidFill>
                <a:schemeClr val="bg1"/>
              </a:solidFill>
              <a:latin typeface="+mj-lt"/>
              <a:ea typeface="+mj-ea"/>
              <a:cs typeface="+mj-cs"/>
            </a:endParaRPr>
          </a:p>
        </p:txBody>
      </p:sp>
      <p:pic>
        <p:nvPicPr>
          <p:cNvPr id="26" name="Picture 25"/>
          <p:cNvPicPr>
            <a:picLocks noChangeAspect="1"/>
          </p:cNvPicPr>
          <p:nvPr/>
        </p:nvPicPr>
        <p:blipFill>
          <a:blip r:embed="rId4">
            <a:biLevel thresh="25000"/>
          </a:blip>
          <a:stretch>
            <a:fillRect/>
          </a:stretch>
        </p:blipFill>
        <p:spPr>
          <a:xfrm>
            <a:off x="11287913" y="72570"/>
            <a:ext cx="817002" cy="859814"/>
          </a:xfrm>
          <a:prstGeom prst="rect">
            <a:avLst/>
          </a:prstGeom>
        </p:spPr>
      </p:pic>
    </p:spTree>
    <p:extLst>
      <p:ext uri="{BB962C8B-B14F-4D97-AF65-F5344CB8AC3E}">
        <p14:creationId xmlns:p14="http://schemas.microsoft.com/office/powerpoint/2010/main" val="377588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Standing up a SQL Server in Azure using </a:t>
            </a:r>
            <a:r>
              <a:rPr lang="en-US" dirty="0" smtClean="0"/>
              <a:t>Marketplace</a:t>
            </a:r>
            <a:endParaRPr lang="en-US" dirty="0"/>
          </a:p>
        </p:txBody>
      </p:sp>
    </p:spTree>
    <p:extLst>
      <p:ext uri="{BB962C8B-B14F-4D97-AF65-F5344CB8AC3E}">
        <p14:creationId xmlns:p14="http://schemas.microsoft.com/office/powerpoint/2010/main" val="81119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0323445" y="4627850"/>
            <a:ext cx="1033185" cy="1371600"/>
          </a:xfrm>
          <a:prstGeom prst="rect">
            <a:avLst/>
          </a:prstGeom>
        </p:spPr>
      </p:pic>
      <p:sp>
        <p:nvSpPr>
          <p:cNvPr id="2" name="Title 1"/>
          <p:cNvSpPr>
            <a:spLocks noGrp="1"/>
          </p:cNvSpPr>
          <p:nvPr>
            <p:ph type="ctrTitle"/>
          </p:nvPr>
        </p:nvSpPr>
        <p:spPr/>
        <p:txBody>
          <a:bodyPr/>
          <a:lstStyle/>
          <a:p>
            <a:r>
              <a:rPr lang="en-US" dirty="0" err="1" smtClean="0"/>
              <a:t>DocumentDB</a:t>
            </a:r>
            <a:endParaRPr lang="en-US" dirty="0"/>
          </a:p>
        </p:txBody>
      </p:sp>
    </p:spTree>
    <p:extLst>
      <p:ext uri="{BB962C8B-B14F-4D97-AF65-F5344CB8AC3E}">
        <p14:creationId xmlns:p14="http://schemas.microsoft.com/office/powerpoint/2010/main" val="406471891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Autofit/>
          </a:bodyPr>
          <a:lstStyle/>
          <a:p>
            <a:pPr marL="0" algn="ctr"/>
            <a:r>
              <a:rPr lang="en-US" sz="6000" dirty="0" smtClean="0"/>
              <a:t>Fully </a:t>
            </a:r>
            <a:r>
              <a:rPr lang="en-US" sz="6000" dirty="0"/>
              <a:t>managed, scalable JSON document database service</a:t>
            </a:r>
          </a:p>
        </p:txBody>
      </p:sp>
    </p:spTree>
    <p:extLst>
      <p:ext uri="{BB962C8B-B14F-4D97-AF65-F5344CB8AC3E}">
        <p14:creationId xmlns:p14="http://schemas.microsoft.com/office/powerpoint/2010/main" val="71103236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94212" y="339711"/>
            <a:ext cx="12201525" cy="812800"/>
          </a:xfrm>
          <a:prstGeom prst="rect">
            <a:avLst/>
          </a:prstGeom>
        </p:spPr>
        <p:txBody>
          <a:bodyPr/>
          <a:lstStyle/>
          <a:p>
            <a:r>
              <a:rPr lang="en-US" sz="3200" spc="-75" dirty="0">
                <a:solidFill>
                  <a:srgbClr val="505050"/>
                </a:solidFill>
                <a:latin typeface="Segoe UI Light"/>
                <a:cs typeface="Segoe UI Light"/>
              </a:rPr>
              <a:t>Microsoft Azure Data Services</a:t>
            </a:r>
          </a:p>
        </p:txBody>
      </p:sp>
      <p:sp>
        <p:nvSpPr>
          <p:cNvPr id="52" name="Rectangle 51"/>
          <p:cNvSpPr/>
          <p:nvPr/>
        </p:nvSpPr>
        <p:spPr bwMode="auto">
          <a:xfrm>
            <a:off x="39421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3" name="Rectangle 52"/>
          <p:cNvSpPr/>
          <p:nvPr/>
        </p:nvSpPr>
        <p:spPr bwMode="auto">
          <a:xfrm>
            <a:off x="270468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4" name="Rectangle 53"/>
          <p:cNvSpPr/>
          <p:nvPr/>
        </p:nvSpPr>
        <p:spPr bwMode="auto">
          <a:xfrm>
            <a:off x="5015152"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5" name="Rectangle 54"/>
          <p:cNvSpPr/>
          <p:nvPr/>
        </p:nvSpPr>
        <p:spPr bwMode="auto">
          <a:xfrm>
            <a:off x="7318891"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6" name="Rectangle 55"/>
          <p:cNvSpPr/>
          <p:nvPr/>
        </p:nvSpPr>
        <p:spPr bwMode="auto">
          <a:xfrm>
            <a:off x="9622634" y="2248702"/>
            <a:ext cx="2223429" cy="4095498"/>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kern="0" spc="-5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7" name="Rectangle 56"/>
          <p:cNvSpPr/>
          <p:nvPr/>
        </p:nvSpPr>
        <p:spPr bwMode="auto">
          <a:xfrm>
            <a:off x="2705367"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Database</a:t>
            </a:r>
          </a:p>
        </p:txBody>
      </p:sp>
      <p:sp>
        <p:nvSpPr>
          <p:cNvPr id="58" name="Rectangle 57"/>
          <p:cNvSpPr/>
          <p:nvPr/>
        </p:nvSpPr>
        <p:spPr bwMode="auto">
          <a:xfrm>
            <a:off x="7312848" y="1173801"/>
            <a:ext cx="2229472"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Tables</a:t>
            </a:r>
          </a:p>
        </p:txBody>
      </p:sp>
      <p:sp>
        <p:nvSpPr>
          <p:cNvPr id="59" name="Rectangle 58"/>
          <p:cNvSpPr/>
          <p:nvPr/>
        </p:nvSpPr>
        <p:spPr bwMode="auto">
          <a:xfrm>
            <a:off x="9623320" y="1175222"/>
            <a:ext cx="2222743"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Blobs</a:t>
            </a:r>
          </a:p>
        </p:txBody>
      </p:sp>
      <p:sp>
        <p:nvSpPr>
          <p:cNvPr id="60" name="Rectangle 59"/>
          <p:cNvSpPr/>
          <p:nvPr/>
        </p:nvSpPr>
        <p:spPr bwMode="auto">
          <a:xfrm>
            <a:off x="394213" y="1175222"/>
            <a:ext cx="2223430" cy="1074899"/>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94" tIns="44796" rIns="89594" bIns="44796" numCol="1" spcCol="0" rtlCol="0" fromWordArt="0" anchor="t" anchorCtr="0" forceAA="0" compatLnSpc="1">
            <a:prstTxWarp prst="textNoShape">
              <a:avLst/>
            </a:prstTxWarp>
            <a:noAutofit/>
          </a:bodyPr>
          <a:lstStyle/>
          <a:p>
            <a:pPr defTabSz="1591278" fontAlgn="base">
              <a:defRPr/>
            </a:pPr>
            <a:r>
              <a:rPr lang="en-US" sz="2000" kern="0" dirty="0">
                <a:ln>
                  <a:solidFill>
                    <a:srgbClr val="FFFFFF">
                      <a:alpha val="0"/>
                    </a:srgbClr>
                  </a:solidFill>
                </a:ln>
                <a:solidFill>
                  <a:srgbClr val="FFFFFF"/>
                </a:solidFill>
                <a:latin typeface="Segoe UI Light"/>
              </a:rPr>
              <a:t>SQL Server </a:t>
            </a:r>
            <a:br>
              <a:rPr lang="en-US" sz="2000" kern="0" dirty="0">
                <a:ln>
                  <a:solidFill>
                    <a:srgbClr val="FFFFFF">
                      <a:alpha val="0"/>
                    </a:srgbClr>
                  </a:solidFill>
                </a:ln>
                <a:solidFill>
                  <a:srgbClr val="FFFFFF"/>
                </a:solidFill>
                <a:latin typeface="Segoe UI Light"/>
              </a:rPr>
            </a:br>
            <a:r>
              <a:rPr lang="en-US" sz="2000" kern="0" dirty="0">
                <a:ln>
                  <a:solidFill>
                    <a:srgbClr val="FFFFFF">
                      <a:alpha val="0"/>
                    </a:srgbClr>
                  </a:solidFill>
                </a:ln>
                <a:solidFill>
                  <a:srgbClr val="FFFFFF"/>
                </a:solidFill>
                <a:latin typeface="Segoe UI Light"/>
              </a:rPr>
              <a:t>in a VM</a:t>
            </a:r>
          </a:p>
        </p:txBody>
      </p:sp>
      <p:sp>
        <p:nvSpPr>
          <p:cNvPr id="61" name="Rectangle 60"/>
          <p:cNvSpPr/>
          <p:nvPr/>
        </p:nvSpPr>
        <p:spPr bwMode="auto">
          <a:xfrm>
            <a:off x="5015838" y="1174528"/>
            <a:ext cx="2222743" cy="1074899"/>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r>
              <a:rPr lang="en-US" sz="1961" kern="0" dirty="0">
                <a:ln>
                  <a:solidFill>
                    <a:srgbClr val="FFFFFF">
                      <a:alpha val="0"/>
                    </a:srgbClr>
                  </a:solidFill>
                </a:ln>
                <a:solidFill>
                  <a:srgbClr val="FFFFFF"/>
                </a:solidFill>
                <a:latin typeface="Segoe UI Light"/>
              </a:rPr>
              <a:t>DocumentDB</a:t>
            </a:r>
          </a:p>
        </p:txBody>
      </p:sp>
      <p:graphicFrame>
        <p:nvGraphicFramePr>
          <p:cNvPr id="62" name="Table 61"/>
          <p:cNvGraphicFramePr>
            <a:graphicFrameLocks noGrp="1"/>
          </p:cNvGraphicFramePr>
          <p:nvPr>
            <p:extLst/>
          </p:nvPr>
        </p:nvGraphicFramePr>
        <p:xfrm>
          <a:off x="9025761" y="1785169"/>
          <a:ext cx="354880" cy="306190"/>
        </p:xfrm>
        <a:graphic>
          <a:graphicData uri="http://schemas.openxmlformats.org/drawingml/2006/table">
            <a:tbl>
              <a:tblPr firstRow="1" bandRow="1"/>
              <a:tblGrid>
                <a:gridCol w="70976">
                  <a:extLst>
                    <a:ext uri="{9D8B030D-6E8A-4147-A177-3AD203B41FA5}">
                      <a16:colId xmlns:a16="http://schemas.microsoft.com/office/drawing/2014/main" val="20000"/>
                    </a:ext>
                  </a:extLst>
                </a:gridCol>
                <a:gridCol w="70976">
                  <a:extLst>
                    <a:ext uri="{9D8B030D-6E8A-4147-A177-3AD203B41FA5}">
                      <a16:colId xmlns:a16="http://schemas.microsoft.com/office/drawing/2014/main" val="20001"/>
                    </a:ext>
                  </a:extLst>
                </a:gridCol>
                <a:gridCol w="70976">
                  <a:extLst>
                    <a:ext uri="{9D8B030D-6E8A-4147-A177-3AD203B41FA5}">
                      <a16:colId xmlns:a16="http://schemas.microsoft.com/office/drawing/2014/main" val="20002"/>
                    </a:ext>
                  </a:extLst>
                </a:gridCol>
                <a:gridCol w="70976">
                  <a:extLst>
                    <a:ext uri="{9D8B030D-6E8A-4147-A177-3AD203B41FA5}">
                      <a16:colId xmlns:a16="http://schemas.microsoft.com/office/drawing/2014/main" val="20003"/>
                    </a:ext>
                  </a:extLst>
                </a:gridCol>
                <a:gridCol w="70976">
                  <a:extLst>
                    <a:ext uri="{9D8B030D-6E8A-4147-A177-3AD203B41FA5}">
                      <a16:colId xmlns:a16="http://schemas.microsoft.com/office/drawing/2014/main" val="20004"/>
                    </a:ext>
                  </a:extLst>
                </a:gridCol>
              </a:tblGrid>
              <a:tr h="0">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9" marR="17919" marT="17919" marB="17919">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9" marR="17919" marT="17919" marB="17919">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8875" t="13653" r="7587" b="13715"/>
          <a:stretch/>
        </p:blipFill>
        <p:spPr bwMode="auto">
          <a:xfrm>
            <a:off x="11282893" y="1762004"/>
            <a:ext cx="497778" cy="351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902447" y="1775944"/>
            <a:ext cx="592739" cy="351740"/>
          </a:xfrm>
          <a:prstGeom prst="rect">
            <a:avLst/>
          </a:prstGeom>
        </p:spPr>
      </p:pic>
      <p:pic>
        <p:nvPicPr>
          <p:cNvPr id="65" name="Picture 6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4246658" y="1780482"/>
            <a:ext cx="569341" cy="342664"/>
          </a:xfrm>
          <a:prstGeom prst="rect">
            <a:avLst/>
          </a:prstGeom>
        </p:spPr>
      </p:pic>
      <p:grpSp>
        <p:nvGrpSpPr>
          <p:cNvPr id="66" name="Group 43"/>
          <p:cNvGrpSpPr/>
          <p:nvPr/>
        </p:nvGrpSpPr>
        <p:grpSpPr>
          <a:xfrm>
            <a:off x="6602551" y="1790675"/>
            <a:ext cx="445817" cy="299033"/>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310" y="2416978"/>
            <a:ext cx="6162344" cy="798567"/>
          </a:xfrm>
          <a:prstGeom prst="rect">
            <a:avLst/>
          </a:prstGeom>
        </p:spPr>
        <p:txBody>
          <a:bodyPr wrap="square">
            <a:spAutoFit/>
          </a:bodyPr>
          <a:lstStyle/>
          <a:p>
            <a:pPr defTabSz="913600" fontAlgn="base">
              <a:lnSpc>
                <a:spcPct val="125000"/>
              </a:lnSpc>
              <a:spcBef>
                <a:spcPct val="0"/>
              </a:spcBef>
              <a:spcAft>
                <a:spcPct val="0"/>
              </a:spcAft>
            </a:pPr>
            <a:r>
              <a:rPr lang="en-US" dirty="0">
                <a:solidFill>
                  <a:srgbClr val="5B9BD5"/>
                </a:solidFill>
                <a:latin typeface="Segoe UI Light"/>
              </a:rPr>
              <a:t>fully managed, scalable, queryable, schemafree JSON document database service for modern applications</a:t>
            </a:r>
          </a:p>
        </p:txBody>
      </p:sp>
      <p:sp>
        <p:nvSpPr>
          <p:cNvPr id="81" name="Isosceles Triangle 80"/>
          <p:cNvSpPr/>
          <p:nvPr/>
        </p:nvSpPr>
        <p:spPr bwMode="auto">
          <a:xfrm>
            <a:off x="5144810" y="2311265"/>
            <a:ext cx="238952" cy="114341"/>
          </a:xfrm>
          <a:prstGeom prst="triangle">
            <a:avLst/>
          </a:prstGeom>
          <a:solidFill>
            <a:srgbClr val="5B9BD5"/>
          </a:solidFill>
          <a:ln w="6350" cap="flat" cmpd="sng" algn="ctr">
            <a:no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2" name="Rectangle 81"/>
          <p:cNvSpPr/>
          <p:nvPr/>
        </p:nvSpPr>
        <p:spPr bwMode="auto">
          <a:xfrm>
            <a:off x="394841" y="3683826"/>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3" name="Rectangle 82"/>
          <p:cNvSpPr/>
          <p:nvPr/>
        </p:nvSpPr>
        <p:spPr bwMode="auto">
          <a:xfrm>
            <a:off x="394841" y="3217091"/>
            <a:ext cx="6843740"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4" name="Rectangle 83"/>
          <p:cNvSpPr/>
          <p:nvPr/>
        </p:nvSpPr>
        <p:spPr bwMode="auto">
          <a:xfrm>
            <a:off x="394839" y="2750355"/>
            <a:ext cx="4560803"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85" name="TextBox 84"/>
          <p:cNvSpPr txBox="1"/>
          <p:nvPr/>
        </p:nvSpPr>
        <p:spPr>
          <a:xfrm>
            <a:off x="288283" y="2637637"/>
            <a:ext cx="2437584" cy="543742"/>
          </a:xfrm>
          <a:prstGeom prst="rect">
            <a:avLst/>
          </a:prstGeom>
          <a:noFill/>
        </p:spPr>
        <p:txBody>
          <a:bodyPr wrap="none" lIns="179212" tIns="143371" rIns="179212" bIns="143371" rtlCol="0">
            <a:spAutoFit/>
          </a:bodyPr>
          <a:lstStyle/>
          <a:p>
            <a:pPr defTabSz="913917">
              <a:lnSpc>
                <a:spcPct val="90000"/>
              </a:lnSpc>
            </a:pPr>
            <a:r>
              <a:rPr lang="en-US" dirty="0">
                <a:gradFill>
                  <a:gsLst>
                    <a:gs pos="0">
                      <a:prstClr val="white"/>
                    </a:gs>
                    <a:gs pos="100000">
                      <a:prstClr val="white"/>
                    </a:gs>
                  </a:gsLst>
                  <a:lin ang="5400000" scaled="1"/>
                </a:gradFill>
                <a:latin typeface="Segoe UI Light"/>
              </a:rPr>
              <a:t>fully featured RDBMS</a:t>
            </a:r>
          </a:p>
        </p:txBody>
      </p:sp>
      <p:sp>
        <p:nvSpPr>
          <p:cNvPr id="86" name="TextBox 85"/>
          <p:cNvSpPr txBox="1"/>
          <p:nvPr/>
        </p:nvSpPr>
        <p:spPr>
          <a:xfrm>
            <a:off x="288281" y="3111801"/>
            <a:ext cx="2718070" cy="543742"/>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transactional processing</a:t>
            </a:r>
          </a:p>
        </p:txBody>
      </p:sp>
      <p:sp>
        <p:nvSpPr>
          <p:cNvPr id="87" name="TextBox 86"/>
          <p:cNvSpPr txBox="1"/>
          <p:nvPr/>
        </p:nvSpPr>
        <p:spPr>
          <a:xfrm>
            <a:off x="288281" y="3599292"/>
            <a:ext cx="1403556" cy="538841"/>
          </a:xfrm>
          <a:prstGeom prst="rect">
            <a:avLst/>
          </a:prstGeom>
          <a:noFill/>
        </p:spPr>
        <p:txBody>
          <a:bodyPr wrap="none" lIns="179212" tIns="143371" rIns="179212" bIns="143371" rtlCol="0">
            <a:spAutoFit/>
          </a:bodyPr>
          <a:lstStyle/>
          <a:p>
            <a:pPr defTabSz="913917">
              <a:lnSpc>
                <a:spcPct val="90000"/>
              </a:lnSpc>
            </a:pPr>
            <a:r>
              <a:rPr lang="en-US" dirty="0">
                <a:solidFill>
                  <a:prstClr val="white"/>
                </a:solidFill>
                <a:latin typeface="Segoe UI Light"/>
              </a:rPr>
              <a:t>rich query </a:t>
            </a:r>
          </a:p>
        </p:txBody>
      </p:sp>
      <p:sp>
        <p:nvSpPr>
          <p:cNvPr id="88" name="Rectangle 87"/>
          <p:cNvSpPr/>
          <p:nvPr/>
        </p:nvSpPr>
        <p:spPr bwMode="auto">
          <a:xfrm>
            <a:off x="2705367" y="4617298"/>
            <a:ext cx="9140694"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89" name="Rectangle 88"/>
          <p:cNvSpPr/>
          <p:nvPr/>
        </p:nvSpPr>
        <p:spPr bwMode="auto">
          <a:xfrm>
            <a:off x="2705368" y="4150562"/>
            <a:ext cx="9140693"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0" name="TextBox 89"/>
          <p:cNvSpPr txBox="1"/>
          <p:nvPr/>
        </p:nvSpPr>
        <p:spPr>
          <a:xfrm>
            <a:off x="6560347" y="4063038"/>
            <a:ext cx="5285713"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managed as a service</a:t>
            </a:r>
          </a:p>
        </p:txBody>
      </p:sp>
      <p:sp>
        <p:nvSpPr>
          <p:cNvPr id="91" name="TextBox 90"/>
          <p:cNvSpPr txBox="1"/>
          <p:nvPr/>
        </p:nvSpPr>
        <p:spPr>
          <a:xfrm>
            <a:off x="8532826" y="4503648"/>
            <a:ext cx="331323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elastic scale</a:t>
            </a:r>
          </a:p>
        </p:txBody>
      </p:sp>
      <p:sp>
        <p:nvSpPr>
          <p:cNvPr id="92" name="Rectangle 91"/>
          <p:cNvSpPr/>
          <p:nvPr/>
        </p:nvSpPr>
        <p:spPr bwMode="auto">
          <a:xfrm>
            <a:off x="5015152" y="5550770"/>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3" name="Rectangle 92"/>
          <p:cNvSpPr/>
          <p:nvPr/>
        </p:nvSpPr>
        <p:spPr bwMode="auto">
          <a:xfrm>
            <a:off x="5015152" y="5084374"/>
            <a:ext cx="6830912" cy="326692"/>
          </a:xfrm>
          <a:prstGeom prst="rect">
            <a:avLst/>
          </a:prstGeom>
          <a:solidFill>
            <a:srgbClr val="2687CE"/>
          </a:solidFill>
          <a:ln w="6350" cap="flat" cmpd="sng" algn="ctr">
            <a:solidFill>
              <a:srgbClr val="2687CE"/>
            </a:solidFill>
            <a:prstDash val="solid"/>
            <a:miter lim="800000"/>
            <a:headEnd type="none" w="med" len="med"/>
            <a:tailEnd type="none" w="med" len="med"/>
          </a:ln>
          <a:effec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defTabSz="1591755" fontAlgn="base">
              <a:defRPr/>
            </a:pPr>
            <a:endParaRPr lang="en-US" sz="1961" kern="0" dirty="0" err="1">
              <a:ln>
                <a:solidFill>
                  <a:srgbClr val="FFFFFF">
                    <a:alpha val="0"/>
                  </a:srgbClr>
                </a:solidFill>
              </a:ln>
              <a:solidFill>
                <a:srgbClr val="FFFFFF"/>
              </a:solidFill>
              <a:latin typeface="Segoe UI Light"/>
            </a:endParaRPr>
          </a:p>
        </p:txBody>
      </p:sp>
      <p:sp>
        <p:nvSpPr>
          <p:cNvPr id="94" name="TextBox 93"/>
          <p:cNvSpPr txBox="1"/>
          <p:nvPr/>
        </p:nvSpPr>
        <p:spPr>
          <a:xfrm>
            <a:off x="7094507" y="5467811"/>
            <a:ext cx="4751554"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internet accessible http/rest</a:t>
            </a:r>
          </a:p>
        </p:txBody>
      </p:sp>
      <p:sp>
        <p:nvSpPr>
          <p:cNvPr id="95" name="TextBox 94"/>
          <p:cNvSpPr txBox="1"/>
          <p:nvPr/>
        </p:nvSpPr>
        <p:spPr>
          <a:xfrm>
            <a:off x="7734489" y="4980801"/>
            <a:ext cx="4111565" cy="543742"/>
          </a:xfrm>
          <a:prstGeom prst="rect">
            <a:avLst/>
          </a:prstGeom>
          <a:noFill/>
        </p:spPr>
        <p:txBody>
          <a:bodyPr wrap="square" lIns="179212" tIns="143371" rIns="179212" bIns="143371" rtlCol="0">
            <a:spAutoFit/>
          </a:bodyPr>
          <a:lstStyle/>
          <a:p>
            <a:pPr algn="r" defTabSz="913917">
              <a:lnSpc>
                <a:spcPct val="90000"/>
              </a:lnSpc>
            </a:pPr>
            <a:r>
              <a:rPr lang="en-US" dirty="0">
                <a:solidFill>
                  <a:prstClr val="white"/>
                </a:solidFill>
                <a:latin typeface="Segoe UI Light"/>
              </a:rPr>
              <a:t>schema-free data model</a:t>
            </a:r>
          </a:p>
        </p:txBody>
      </p:sp>
      <p:sp>
        <p:nvSpPr>
          <p:cNvPr id="96" name="Rectangle 95"/>
          <p:cNvSpPr/>
          <p:nvPr/>
        </p:nvSpPr>
        <p:spPr bwMode="auto">
          <a:xfrm>
            <a:off x="7408044" y="6017507"/>
            <a:ext cx="4438019" cy="326692"/>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kern="0" dirty="0" err="1">
              <a:solidFill>
                <a:srgbClr val="FFFFFF">
                  <a:lumMod val="85000"/>
                </a:srgbClr>
              </a:solidFill>
              <a:latin typeface="Segoe UI Light"/>
              <a:ea typeface="Segoe UI" pitchFamily="34" charset="0"/>
              <a:cs typeface="Segoe UI" pitchFamily="34" charset="0"/>
            </a:endParaRPr>
          </a:p>
        </p:txBody>
      </p:sp>
      <p:sp>
        <p:nvSpPr>
          <p:cNvPr id="97" name="TextBox 96"/>
          <p:cNvSpPr txBox="1"/>
          <p:nvPr/>
        </p:nvSpPr>
        <p:spPr>
          <a:xfrm>
            <a:off x="8492252" y="5913932"/>
            <a:ext cx="3353802" cy="543742"/>
          </a:xfrm>
          <a:prstGeom prst="rect">
            <a:avLst/>
          </a:prstGeom>
          <a:noFill/>
        </p:spPr>
        <p:txBody>
          <a:bodyPr wrap="square" lIns="179212" tIns="143371" rIns="179212" bIns="143371" rtlCol="0">
            <a:spAutoFit/>
          </a:bodyPr>
          <a:lstStyle>
            <a:defPPr>
              <a:defRPr lang="en-US"/>
            </a:defPPr>
            <a:lvl1pPr>
              <a:lnSpc>
                <a:spcPct val="90000"/>
              </a:lnSpc>
              <a:defRPr>
                <a:solidFill>
                  <a:schemeClr val="bg2">
                    <a:lumMod val="75000"/>
                  </a:schemeClr>
                </a:solidFill>
              </a:defRPr>
            </a:lvl1pPr>
          </a:lstStyle>
          <a:p>
            <a:pPr algn="r" defTabSz="913917"/>
            <a:r>
              <a:rPr lang="en-US" dirty="0">
                <a:solidFill>
                  <a:prstClr val="white"/>
                </a:solidFill>
                <a:latin typeface="Segoe UI Light"/>
              </a:rPr>
              <a:t>arbitrary data formats</a:t>
            </a:r>
          </a:p>
        </p:txBody>
      </p:sp>
    </p:spTree>
    <p:extLst>
      <p:ext uri="{BB962C8B-B14F-4D97-AF65-F5344CB8AC3E}">
        <p14:creationId xmlns:p14="http://schemas.microsoft.com/office/powerpoint/2010/main" val="199536177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0" y="295279"/>
            <a:ext cx="5723377" cy="923922"/>
          </a:xfrm>
          <a:prstGeom prst="rect">
            <a:avLst/>
          </a:prstGeom>
        </p:spPr>
        <p:txBody>
          <a:bodyPr anchor="ctr">
            <a:normAutofit/>
          </a:bodyPr>
          <a:lstStyle/>
          <a:p>
            <a:pPr marL="72000"/>
            <a:r>
              <a:rPr lang="en-US" dirty="0" err="1"/>
              <a:t>MongoDB</a:t>
            </a:r>
            <a:endParaRPr lang="en-US" dirty="0"/>
          </a:p>
        </p:txBody>
      </p:sp>
      <p:sp>
        <p:nvSpPr>
          <p:cNvPr id="7" name="Rectangle 6"/>
          <p:cNvSpPr/>
          <p:nvPr/>
        </p:nvSpPr>
        <p:spPr bwMode="auto">
          <a:xfrm>
            <a:off x="143435" y="1514479"/>
            <a:ext cx="5854652"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Existing applications which require extra capacity for scale out and can not be </a:t>
            </a:r>
            <a:r>
              <a:rPr lang="en-US" sz="2800" dirty="0" smtClean="0">
                <a:gradFill>
                  <a:gsLst>
                    <a:gs pos="0">
                      <a:srgbClr val="FFFFFF"/>
                    </a:gs>
                    <a:gs pos="100000">
                      <a:srgbClr val="FFFFFF"/>
                    </a:gs>
                  </a:gsLst>
                  <a:lin ang="5400000" scaled="0"/>
                </a:gradFill>
                <a:latin typeface="+mj-lt"/>
              </a:rPr>
              <a:t>migrated</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has ecosystem of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Removing </a:t>
            </a:r>
            <a:r>
              <a:rPr lang="en-US" sz="2800" dirty="0" smtClean="0">
                <a:gradFill>
                  <a:gsLst>
                    <a:gs pos="0">
                      <a:srgbClr val="FFFFFF"/>
                    </a:gs>
                    <a:gs pos="100000">
                      <a:srgbClr val="FFFFFF"/>
                    </a:gs>
                  </a:gsLst>
                  <a:lin ang="5400000" scaled="0"/>
                </a:gradFill>
                <a:latin typeface="+mj-lt"/>
              </a:rPr>
              <a:t>CAPEX</a:t>
            </a:r>
            <a:endParaRPr lang="en-US" sz="2800" dirty="0">
              <a:gradFill>
                <a:gsLst>
                  <a:gs pos="0">
                    <a:srgbClr val="FFFFFF"/>
                  </a:gs>
                  <a:gs pos="100000">
                    <a:srgbClr val="FFFFFF"/>
                  </a:gs>
                </a:gsLst>
                <a:lin ang="5400000" scaled="0"/>
              </a:gradFill>
              <a:latin typeface="+mj-lt"/>
            </a:endParaRPr>
          </a:p>
          <a:p>
            <a:pPr marL="72000"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Mongo MMS </a:t>
            </a:r>
            <a:r>
              <a:rPr lang="en-US" sz="2800" dirty="0" smtClean="0">
                <a:gradFill>
                  <a:gsLst>
                    <a:gs pos="0">
                      <a:srgbClr val="FFFFFF"/>
                    </a:gs>
                    <a:gs pos="100000">
                      <a:srgbClr val="FFFFFF"/>
                    </a:gs>
                  </a:gsLst>
                  <a:lin ang="5400000" scaled="0"/>
                </a:gradFill>
                <a:latin typeface="+mj-lt"/>
              </a:rPr>
              <a:t>compatibility</a:t>
            </a:r>
            <a:endParaRPr lang="en-US" sz="2800" dirty="0">
              <a:gradFill>
                <a:gsLst>
                  <a:gs pos="0">
                    <a:srgbClr val="FFFFFF"/>
                  </a:gs>
                  <a:gs pos="100000">
                    <a:srgbClr val="FFFFFF"/>
                  </a:gs>
                </a:gsLst>
                <a:lin ang="5400000" scaled="0"/>
              </a:gradFill>
              <a:latin typeface="+mj-lt"/>
            </a:endParaRPr>
          </a:p>
        </p:txBody>
      </p:sp>
      <p:sp>
        <p:nvSpPr>
          <p:cNvPr id="9" name="Rectangle 8"/>
          <p:cNvSpPr/>
          <p:nvPr/>
        </p:nvSpPr>
        <p:spPr bwMode="auto">
          <a:xfrm>
            <a:off x="6347012" y="1514479"/>
            <a:ext cx="5629835" cy="5343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Applications that need managed elastic scale, query over schema free data, native JSON/JavaScript </a:t>
            </a:r>
            <a:r>
              <a:rPr lang="en-US" sz="2800" dirty="0" smtClean="0">
                <a:gradFill>
                  <a:gsLst>
                    <a:gs pos="0">
                      <a:srgbClr val="FFFFFF"/>
                    </a:gs>
                    <a:gs pos="100000">
                      <a:srgbClr val="FFFFFF"/>
                    </a:gs>
                  </a:gsLst>
                  <a:lin ang="5400000" scaled="0"/>
                </a:gradFill>
                <a:latin typeface="+mj-lt"/>
              </a:rPr>
              <a:t>support</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Customer does not want to add additional IT resources for support and </a:t>
            </a:r>
            <a:r>
              <a:rPr lang="en-US" sz="2800" dirty="0" smtClean="0">
                <a:gradFill>
                  <a:gsLst>
                    <a:gs pos="0">
                      <a:srgbClr val="FFFFFF"/>
                    </a:gs>
                    <a:gs pos="100000">
                      <a:srgbClr val="FFFFFF"/>
                    </a:gs>
                  </a:gsLst>
                  <a:lin ang="5400000" scaled="0"/>
                </a:gradFill>
                <a:latin typeface="+mj-lt"/>
              </a:rPr>
              <a:t>maintenance</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Avoiding CAPEX and </a:t>
            </a:r>
            <a:r>
              <a:rPr lang="en-US" sz="2800" dirty="0" smtClean="0">
                <a:gradFill>
                  <a:gsLst>
                    <a:gs pos="0">
                      <a:srgbClr val="FFFFFF"/>
                    </a:gs>
                    <a:gs pos="100000">
                      <a:srgbClr val="FFFFFF"/>
                    </a:gs>
                  </a:gsLst>
                  <a:lin ang="5400000" scaled="0"/>
                </a:gradFill>
                <a:latin typeface="+mj-lt"/>
              </a:rPr>
              <a:t>OPEX</a:t>
            </a:r>
            <a:endParaRPr lang="en-US" sz="2800" dirty="0">
              <a:gradFill>
                <a:gsLst>
                  <a:gs pos="0">
                    <a:srgbClr val="FFFFFF"/>
                  </a:gs>
                  <a:gs pos="100000">
                    <a:srgbClr val="FFFFFF"/>
                  </a:gs>
                </a:gsLst>
                <a:lin ang="5400000" scaled="0"/>
              </a:gradFill>
              <a:latin typeface="+mj-lt"/>
            </a:endParaRPr>
          </a:p>
          <a:p>
            <a:pPr defTabSz="914099" fontAlgn="base">
              <a:spcBef>
                <a:spcPct val="0"/>
              </a:spcBef>
              <a:spcAft>
                <a:spcPts val="1800"/>
              </a:spcAft>
            </a:pPr>
            <a:r>
              <a:rPr lang="en-US" sz="2800" dirty="0">
                <a:gradFill>
                  <a:gsLst>
                    <a:gs pos="0">
                      <a:srgbClr val="FFFFFF"/>
                    </a:gs>
                    <a:gs pos="100000">
                      <a:srgbClr val="FFFFFF"/>
                    </a:gs>
                  </a:gsLst>
                  <a:lin ang="5400000" scaled="0"/>
                </a:gradFill>
                <a:latin typeface="+mj-lt"/>
              </a:rPr>
              <a:t>Built-for-the-cloud database </a:t>
            </a:r>
            <a:r>
              <a:rPr lang="en-US" sz="2800" dirty="0" smtClean="0">
                <a:gradFill>
                  <a:gsLst>
                    <a:gs pos="0">
                      <a:srgbClr val="FFFFFF"/>
                    </a:gs>
                    <a:gs pos="100000">
                      <a:srgbClr val="FFFFFF"/>
                    </a:gs>
                  </a:gsLst>
                  <a:lin ang="5400000" scaled="0"/>
                </a:gradFill>
                <a:latin typeface="+mj-lt"/>
              </a:rPr>
              <a:t>technology</a:t>
            </a:r>
            <a:endParaRPr lang="en-US" sz="2800" dirty="0">
              <a:gradFill>
                <a:gsLst>
                  <a:gs pos="0">
                    <a:srgbClr val="FFFFFF"/>
                  </a:gs>
                  <a:gs pos="100000">
                    <a:srgbClr val="FFFFFF"/>
                  </a:gs>
                </a:gsLst>
                <a:lin ang="5400000" scaled="0"/>
              </a:gradFill>
              <a:latin typeface="+mj-lt"/>
            </a:endParaRPr>
          </a:p>
        </p:txBody>
      </p:sp>
      <p:sp>
        <p:nvSpPr>
          <p:cNvPr id="10" name="Title 1"/>
          <p:cNvSpPr txBox="1">
            <a:spLocks/>
          </p:cNvSpPr>
          <p:nvPr/>
        </p:nvSpPr>
        <p:spPr>
          <a:xfrm>
            <a:off x="6096000" y="295279"/>
            <a:ext cx="5723377" cy="923922"/>
          </a:xfrm>
          <a:prstGeom prst="rect">
            <a:avLst/>
          </a:prstGeom>
        </p:spPr>
        <p:txBody>
          <a:bodyPr anchor="ctr">
            <a:normAutofit/>
          </a:bodyPr>
          <a:lstStyle>
            <a:lvl1pPr algn="l" defTabSz="914180" rtl="0" eaLnBrk="1" latinLnBrk="0" hangingPunct="1">
              <a:lnSpc>
                <a:spcPct val="90000"/>
              </a:lnSpc>
              <a:spcBef>
                <a:spcPct val="0"/>
              </a:spcBef>
              <a:buNone/>
              <a:defRPr lang="en-US" sz="5200" b="0" kern="1200" cap="none" spc="-100" baseline="0">
                <a:ln w="3175">
                  <a:noFill/>
                </a:ln>
                <a:solidFill>
                  <a:schemeClr val="tx1"/>
                </a:solidFill>
                <a:effectLst/>
                <a:latin typeface="+mj-lt"/>
                <a:ea typeface="+mn-ea"/>
                <a:cs typeface="Segoe UI" pitchFamily="34" charset="0"/>
              </a:defRPr>
            </a:lvl1pPr>
          </a:lstStyle>
          <a:p>
            <a:pPr marL="72000"/>
            <a:r>
              <a:rPr lang="en-US" dirty="0" err="1" smtClean="0"/>
              <a:t>DocumentDB</a:t>
            </a:r>
            <a:endParaRPr lang="en-US" dirty="0"/>
          </a:p>
        </p:txBody>
      </p:sp>
      <p:cxnSp>
        <p:nvCxnSpPr>
          <p:cNvPr id="11" name="Straight Connector 10"/>
          <p:cNvCxnSpPr/>
          <p:nvPr/>
        </p:nvCxnSpPr>
        <p:spPr>
          <a:xfrm>
            <a:off x="6096000" y="1622324"/>
            <a:ext cx="0" cy="5235677"/>
          </a:xfrm>
          <a:prstGeom prst="line">
            <a:avLst/>
          </a:prstGeom>
          <a:ln w="57150">
            <a:solidFill>
              <a:schemeClr val="bg1"/>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328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What is a document database?</a:t>
            </a:r>
          </a:p>
        </p:txBody>
      </p:sp>
      <p:sp>
        <p:nvSpPr>
          <p:cNvPr id="9" name="TextBox 8"/>
          <p:cNvSpPr txBox="1"/>
          <p:nvPr/>
        </p:nvSpPr>
        <p:spPr>
          <a:xfrm>
            <a:off x="355355" y="2919628"/>
            <a:ext cx="4237484" cy="1096812"/>
          </a:xfrm>
          <a:prstGeom prst="rect">
            <a:avLst/>
          </a:prstGeom>
          <a:noFill/>
        </p:spPr>
        <p:txBody>
          <a:bodyPr wrap="square" rtlCol="0">
            <a:spAutoFit/>
          </a:bodyPr>
          <a:lstStyle/>
          <a:p>
            <a:pPr defTabSz="896386"/>
            <a:r>
              <a:rPr lang="en-US" sz="3200" kern="0" dirty="0">
                <a:solidFill>
                  <a:sysClr val="windowText" lastClr="000000"/>
                </a:solidFill>
                <a:latin typeface="Segoe UI" panose="020B0502040204020203" pitchFamily="34" charset="0"/>
                <a:cs typeface="Segoe UI" panose="020B0502040204020203" pitchFamily="34" charset="0"/>
              </a:rPr>
              <a:t>Ideally suited to </a:t>
            </a:r>
            <a:r>
              <a:rPr lang="en-US" sz="3200" u="sng" kern="0" dirty="0">
                <a:solidFill>
                  <a:sysClr val="windowText" lastClr="000000"/>
                </a:solidFill>
                <a:latin typeface="Segoe UI" panose="020B0502040204020203" pitchFamily="34" charset="0"/>
                <a:cs typeface="Segoe UI" panose="020B0502040204020203" pitchFamily="34" charset="0"/>
              </a:rPr>
              <a:t>this </a:t>
            </a:r>
            <a:r>
              <a:rPr lang="en-US" sz="3200" kern="0" dirty="0">
                <a:solidFill>
                  <a:sysClr val="windowText" lastClr="000000"/>
                </a:solidFill>
                <a:latin typeface="Segoe UI" panose="020B0502040204020203" pitchFamily="34" charset="0"/>
                <a:cs typeface="Segoe UI" panose="020B0502040204020203" pitchFamily="34" charset="0"/>
              </a:rPr>
              <a:t>kind of document -</a:t>
            </a:r>
          </a:p>
        </p:txBody>
      </p:sp>
      <p:sp>
        <p:nvSpPr>
          <p:cNvPr id="10" name="TextBox 9"/>
          <p:cNvSpPr txBox="1"/>
          <p:nvPr/>
        </p:nvSpPr>
        <p:spPr>
          <a:xfrm>
            <a:off x="4452555" y="1045992"/>
            <a:ext cx="7021994" cy="5744602"/>
          </a:xfrm>
          <a:prstGeom prst="rect">
            <a:avLst/>
          </a:prstGeom>
          <a:noFill/>
        </p:spPr>
        <p:txBody>
          <a:bodyPr wrap="square" lIns="182854" tIns="146284" rIns="182854" bIns="146284" rtlCol="0">
            <a:spAutoFit/>
          </a:bodyPr>
          <a:lstStyle/>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"id": "13244_user",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firstName</a:t>
            </a:r>
            <a:r>
              <a:rPr lang="en-US" sz="784" b="1" kern="600" dirty="0">
                <a:solidFill>
                  <a:sysClr val="windowText" lastClr="000000"/>
                </a:solidFill>
                <a:latin typeface="Courier New" panose="02070309020205020404" pitchFamily="49" charset="0"/>
                <a:cs typeface="Courier New" panose="02070309020205020404" pitchFamily="49" charset="0"/>
              </a:rPr>
              <a:t>": "John",</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lastName</a:t>
            </a:r>
            <a:r>
              <a:rPr lang="en-US" sz="784" b="1" kern="600" dirty="0">
                <a:solidFill>
                  <a:sysClr val="windowText" lastClr="000000"/>
                </a:solidFill>
                <a:latin typeface="Courier New" panose="02070309020205020404" pitchFamily="49" charset="0"/>
                <a:cs typeface="Courier New" panose="02070309020205020404" pitchFamily="49" charset="0"/>
              </a:rPr>
              <a:t>": "Smith",</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"age": 25,</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employmentHistory</a:t>
            </a:r>
            <a:r>
              <a:rPr lang="en-US" sz="784" b="1" kern="600" dirty="0">
                <a:solidFill>
                  <a:sysClr val="windowText" lastClr="000000"/>
                </a:solidFill>
                <a:latin typeface="Courier New" panose="02070309020205020404" pitchFamily="49" charset="0"/>
                <a:cs typeface="Courier New" panose="02070309020205020404" pitchFamily="49" charset="0"/>
              </a:rPr>
              <a:t>" :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company":"Contoso</a:t>
            </a:r>
            <a:r>
              <a:rPr lang="en-US" sz="784" b="1" kern="600" dirty="0">
                <a:solidFill>
                  <a:sysClr val="windowText" lastClr="000000"/>
                </a:solidFill>
                <a:latin typeface="Courier New" panose="02070309020205020404" pitchFamily="49" charset="0"/>
                <a:cs typeface="Courier New" panose="02070309020205020404" pitchFamily="49" charset="0"/>
              </a:rPr>
              <a:t> Inc"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"start": {"date":"</a:t>
            </a:r>
            <a:r>
              <a:rPr lang="fr-FR" sz="784" b="1" kern="600" dirty="0">
                <a:solidFill>
                  <a:sysClr val="windowText" lastClr="000000"/>
                </a:solidFill>
                <a:latin typeface="Courier New" panose="02070309020205020404" pitchFamily="49" charset="0"/>
                <a:cs typeface="Courier New" panose="02070309020205020404" pitchFamily="49" charset="0"/>
              </a:rPr>
              <a:t>Thu, 02 </a:t>
            </a:r>
            <a:r>
              <a:rPr lang="fr-FR" sz="784" b="1" kern="600" dirty="0" err="1">
                <a:solidFill>
                  <a:sysClr val="windowText" lastClr="000000"/>
                </a:solidFill>
                <a:latin typeface="Courier New" panose="02070309020205020404" pitchFamily="49" charset="0"/>
                <a:cs typeface="Courier New" panose="02070309020205020404" pitchFamily="49" charset="0"/>
              </a:rPr>
              <a:t>Apr</a:t>
            </a:r>
            <a:r>
              <a:rPr lang="fr-FR" sz="784" b="1" kern="600" dirty="0">
                <a:solidFill>
                  <a:sysClr val="windowText" lastClr="000000"/>
                </a:solidFill>
                <a:latin typeface="Courier New" panose="02070309020205020404" pitchFamily="49" charset="0"/>
                <a:cs typeface="Courier New" panose="02070309020205020404" pitchFamily="49" charset="0"/>
              </a:rPr>
              <a:t> 2015 20:54:45 GMT</a:t>
            </a:r>
            <a:r>
              <a:rPr lang="en-US" sz="784" b="1" kern="600" dirty="0">
                <a:solidFill>
                  <a:sysClr val="windowText" lastClr="000000"/>
                </a:solidFill>
                <a:latin typeface="Courier New" panose="02070309020205020404" pitchFamily="49" charset="0"/>
                <a:cs typeface="Courier New" panose="02070309020205020404" pitchFamily="49" charset="0"/>
              </a:rPr>
              <a:t>", "epoch":1428008086},</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position":"CEO</a:t>
            </a: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"start": {"date":"</a:t>
            </a:r>
            <a:r>
              <a:rPr lang="fr-FR" sz="784" b="1" kern="600" dirty="0">
                <a:solidFill>
                  <a:sysClr val="windowText" lastClr="000000"/>
                </a:solidFill>
                <a:latin typeface="Courier New" panose="02070309020205020404" pitchFamily="49" charset="0"/>
                <a:cs typeface="Courier New" panose="02070309020205020404" pitchFamily="49" charset="0"/>
              </a:rPr>
              <a:t>Thu, 02 </a:t>
            </a:r>
            <a:r>
              <a:rPr lang="fr-FR" sz="784" b="1" kern="600" dirty="0" err="1">
                <a:solidFill>
                  <a:sysClr val="windowText" lastClr="000000"/>
                </a:solidFill>
                <a:latin typeface="Courier New" panose="02070309020205020404" pitchFamily="49" charset="0"/>
                <a:cs typeface="Courier New" panose="02070309020205020404" pitchFamily="49" charset="0"/>
              </a:rPr>
              <a:t>Apr</a:t>
            </a:r>
            <a:r>
              <a:rPr lang="fr-FR" sz="784" b="1" kern="600" dirty="0">
                <a:solidFill>
                  <a:sysClr val="windowText" lastClr="000000"/>
                </a:solidFill>
                <a:latin typeface="Courier New" panose="02070309020205020404" pitchFamily="49" charset="0"/>
                <a:cs typeface="Courier New" panose="02070309020205020404" pitchFamily="49" charset="0"/>
              </a:rPr>
              <a:t> 2012 20:54:45 GMT</a:t>
            </a:r>
            <a:r>
              <a:rPr lang="en-US" sz="784" b="1" kern="600" dirty="0">
                <a:solidFill>
                  <a:sysClr val="windowText" lastClr="000000"/>
                </a:solidFill>
                <a:latin typeface="Courier New" panose="02070309020205020404" pitchFamily="49" charset="0"/>
                <a:cs typeface="Courier New" panose="02070309020205020404" pitchFamily="49" charset="0"/>
              </a:rPr>
              <a:t>", "epoch":1428008086},</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"end": {"date":"</a:t>
            </a:r>
            <a:r>
              <a:rPr lang="fr-FR" sz="784" b="1" kern="600" dirty="0">
                <a:solidFill>
                  <a:sysClr val="windowText" lastClr="000000"/>
                </a:solidFill>
                <a:latin typeface="Courier New" panose="02070309020205020404" pitchFamily="49" charset="0"/>
                <a:cs typeface="Courier New" panose="02070309020205020404" pitchFamily="49" charset="0"/>
              </a:rPr>
              <a:t>Thu, 01 </a:t>
            </a:r>
            <a:r>
              <a:rPr lang="fr-FR" sz="784" b="1" kern="600" dirty="0" err="1">
                <a:solidFill>
                  <a:sysClr val="windowText" lastClr="000000"/>
                </a:solidFill>
                <a:latin typeface="Courier New" panose="02070309020205020404" pitchFamily="49" charset="0"/>
                <a:cs typeface="Courier New" panose="02070309020205020404" pitchFamily="49" charset="0"/>
              </a:rPr>
              <a:t>Apr</a:t>
            </a:r>
            <a:r>
              <a:rPr lang="fr-FR" sz="784" b="1" kern="600" dirty="0">
                <a:solidFill>
                  <a:sysClr val="windowText" lastClr="000000"/>
                </a:solidFill>
                <a:latin typeface="Courier New" panose="02070309020205020404" pitchFamily="49" charset="0"/>
                <a:cs typeface="Courier New" panose="02070309020205020404" pitchFamily="49" charset="0"/>
              </a:rPr>
              <a:t> 2015 20:54:45 GMT</a:t>
            </a:r>
            <a:r>
              <a:rPr lang="en-US" sz="784" b="1" kern="600" dirty="0">
                <a:solidFill>
                  <a:sysClr val="windowText" lastClr="000000"/>
                </a:solidFill>
                <a:latin typeface="Courier New" panose="02070309020205020404" pitchFamily="49" charset="0"/>
                <a:cs typeface="Courier New" panose="02070309020205020404" pitchFamily="49" charset="0"/>
              </a:rPr>
              <a:t>", "epoch":1428008086},</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position":"GM</a:t>
            </a: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"address":</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streetAddress</a:t>
            </a:r>
            <a:r>
              <a:rPr lang="en-US" sz="784" b="1" kern="600" dirty="0">
                <a:solidFill>
                  <a:sysClr val="windowText" lastClr="000000"/>
                </a:solidFill>
                <a:latin typeface="Courier New" panose="02070309020205020404" pitchFamily="49" charset="0"/>
                <a:cs typeface="Courier New" panose="02070309020205020404" pitchFamily="49" charset="0"/>
              </a:rPr>
              <a:t>": "21 2nd </a:t>
            </a:r>
            <a:r>
              <a:rPr lang="en-US" sz="784" b="1" kern="600" dirty="0" err="1">
                <a:solidFill>
                  <a:sysClr val="windowText" lastClr="000000"/>
                </a:solidFill>
                <a:latin typeface="Courier New" panose="02070309020205020404" pitchFamily="49" charset="0"/>
                <a:cs typeface="Courier New" panose="02070309020205020404" pitchFamily="49" charset="0"/>
              </a:rPr>
              <a:t>Str</a:t>
            </a:r>
            <a:r>
              <a:rPr lang="en-US" sz="784"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"city": "New York",</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"state": "NY",</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postalCode</a:t>
            </a:r>
            <a:r>
              <a:rPr lang="en-US" sz="784" b="1" kern="600" dirty="0">
                <a:solidFill>
                  <a:sysClr val="windowText" lastClr="000000"/>
                </a:solidFill>
                <a:latin typeface="Courier New" panose="02070309020205020404" pitchFamily="49" charset="0"/>
                <a:cs typeface="Courier New" panose="02070309020205020404" pitchFamily="49" charset="0"/>
              </a:rPr>
              <a:t>": "10021"</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"children":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name":"Megan</a:t>
            </a:r>
            <a:r>
              <a:rPr lang="en-US" sz="784" b="1" kern="600" dirty="0">
                <a:solidFill>
                  <a:sysClr val="windowText" lastClr="000000"/>
                </a:solidFill>
                <a:latin typeface="Courier New" panose="02070309020205020404" pitchFamily="49" charset="0"/>
                <a:cs typeface="Courier New" panose="02070309020205020404" pitchFamily="49" charset="0"/>
              </a:rPr>
              <a:t>", "age":10},</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{"name": "Bruce", "age":7},</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{"name": "Angus", "sports" : ["football", "basketball", "hockey"]}</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     "</a:t>
            </a:r>
            <a:r>
              <a:rPr lang="en-US" sz="784" b="1" kern="600" dirty="0" err="1">
                <a:solidFill>
                  <a:sysClr val="windowText" lastClr="000000"/>
                </a:solidFill>
                <a:latin typeface="Courier New" panose="02070309020205020404" pitchFamily="49" charset="0"/>
                <a:cs typeface="Courier New" panose="02070309020205020404" pitchFamily="49" charset="0"/>
              </a:rPr>
              <a:t>mobileNumber</a:t>
            </a:r>
            <a:r>
              <a:rPr lang="en-US" sz="784" b="1" kern="600" dirty="0">
                <a:solidFill>
                  <a:sysClr val="windowText" lastClr="000000"/>
                </a:solidFill>
                <a:latin typeface="Courier New" panose="02070309020205020404" pitchFamily="49" charset="0"/>
                <a:cs typeface="Courier New" panose="02070309020205020404" pitchFamily="49" charset="0"/>
              </a:rPr>
              <a:t>": "212 555-1234"</a:t>
            </a:r>
          </a:p>
          <a:p>
            <a:pPr defTabSz="932563">
              <a:lnSpc>
                <a:spcPct val="90000"/>
              </a:lnSpc>
              <a:spcAft>
                <a:spcPts val="600"/>
              </a:spcAft>
              <a:defRPr/>
            </a:pPr>
            <a:r>
              <a:rPr lang="en-US" sz="784" b="1" kern="600" dirty="0">
                <a:solidFill>
                  <a:sysClr val="windowText" lastClr="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6766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What is a document database?</a:t>
            </a:r>
          </a:p>
        </p:txBody>
      </p:sp>
      <p:sp>
        <p:nvSpPr>
          <p:cNvPr id="9" name="TextBox 8"/>
          <p:cNvSpPr txBox="1"/>
          <p:nvPr/>
        </p:nvSpPr>
        <p:spPr>
          <a:xfrm>
            <a:off x="369103" y="3164720"/>
            <a:ext cx="5028941" cy="584775"/>
          </a:xfrm>
          <a:prstGeom prst="rect">
            <a:avLst/>
          </a:prstGeom>
          <a:noFill/>
        </p:spPr>
        <p:txBody>
          <a:bodyPr wrap="none" rtlCol="0">
            <a:spAutoFit/>
          </a:bodyPr>
          <a:lstStyle/>
          <a:p>
            <a:pPr defTabSz="896386"/>
            <a:r>
              <a:rPr lang="en-US" sz="3200" kern="0" dirty="0">
                <a:solidFill>
                  <a:sysClr val="windowText" lastClr="000000"/>
                </a:solidFill>
                <a:latin typeface="Segoe UI" panose="020B0502040204020203" pitchFamily="34" charset="0"/>
                <a:cs typeface="Segoe UI" panose="020B0502040204020203" pitchFamily="34" charset="0"/>
              </a:rPr>
              <a:t>Not ideal, but it can work -</a:t>
            </a:r>
          </a:p>
        </p:txBody>
      </p:sp>
      <p:sp>
        <p:nvSpPr>
          <p:cNvPr id="10" name="TextBox 9"/>
          <p:cNvSpPr txBox="1"/>
          <p:nvPr/>
        </p:nvSpPr>
        <p:spPr>
          <a:xfrm>
            <a:off x="4848402" y="1432272"/>
            <a:ext cx="7342734" cy="5192352"/>
          </a:xfrm>
          <a:prstGeom prst="rect">
            <a:avLst/>
          </a:prstGeom>
          <a:noFill/>
        </p:spPr>
        <p:txBody>
          <a:bodyPr wrap="square" lIns="182854" tIns="146284" rIns="182854" bIns="146284" rtlCol="0">
            <a:spAutoFit/>
          </a:bodyPr>
          <a:lstStyle/>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a:t>
            </a: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     "id": "13244_post",     </a:t>
            </a:r>
          </a:p>
          <a:p>
            <a:pPr defTabSz="896386"/>
            <a:r>
              <a:rPr lang="en-US" sz="900" b="1" kern="600" dirty="0">
                <a:solidFill>
                  <a:sysClr val="windowText" lastClr="000000"/>
                </a:solidFill>
                <a:latin typeface="Courier New" panose="02070309020205020404" pitchFamily="49" charset="0"/>
                <a:cs typeface="Courier New" panose="02070309020205020404" pitchFamily="49" charset="0"/>
              </a:rPr>
              <a:t>     "text": "</a:t>
            </a:r>
            <a:r>
              <a:rPr lang="en-US" sz="900" b="1" kern="600" dirty="0" err="1">
                <a:solidFill>
                  <a:sysClr val="windowText" lastClr="000000"/>
                </a:solidFill>
                <a:latin typeface="Courier New" panose="02070309020205020404" pitchFamily="49" charset="0"/>
                <a:cs typeface="Courier New" panose="02070309020205020404" pitchFamily="49" charset="0"/>
              </a:rPr>
              <a:t>Lorizzle</a:t>
            </a:r>
            <a:r>
              <a:rPr lang="en-US" sz="900" b="1" kern="600" dirty="0">
                <a:solidFill>
                  <a:sysClr val="windowText" lastClr="000000"/>
                </a:solidFill>
                <a:latin typeface="Courier New" panose="02070309020205020404" pitchFamily="49" charset="0"/>
                <a:cs typeface="Courier New" panose="02070309020205020404" pitchFamily="49" charset="0"/>
              </a:rPr>
              <a:t> ghetto dolor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stuff </a:t>
            </a:r>
            <a:r>
              <a:rPr lang="en-US" sz="900" b="1" kern="600" dirty="0" err="1">
                <a:solidFill>
                  <a:sysClr val="windowText" lastClr="000000"/>
                </a:solidFill>
                <a:latin typeface="Courier New" panose="02070309020205020404" pitchFamily="49" charset="0"/>
                <a:cs typeface="Courier New" panose="02070309020205020404" pitchFamily="49" charset="0"/>
              </a:rPr>
              <a:t>pimpin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Nullam</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shizz</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suscipizzle</a:t>
            </a:r>
            <a:r>
              <a:rPr lang="en-US" sz="900" b="1" kern="600" dirty="0">
                <a:solidFill>
                  <a:sysClr val="windowText" lastClr="000000"/>
                </a:solidFill>
                <a:latin typeface="Courier New" panose="02070309020205020404" pitchFamily="49" charset="0"/>
                <a:cs typeface="Courier New" panose="02070309020205020404" pitchFamily="49" charset="0"/>
              </a:rPr>
              <a:t> funky fresh,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crocodizzle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arcu</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Pellentesque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eget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tortizzle</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erizzle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Mammasay</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mammasa</a:t>
            </a:r>
            <a:r>
              <a:rPr lang="en-US" sz="900" b="1" kern="600" dirty="0">
                <a:solidFill>
                  <a:sysClr val="windowText" lastClr="000000"/>
                </a:solidFill>
                <a:latin typeface="Courier New" panose="02070309020205020404" pitchFamily="49" charset="0"/>
                <a:cs typeface="Courier New" panose="02070309020205020404" pitchFamily="49" charset="0"/>
              </a:rPr>
              <a:t> mamma </a:t>
            </a:r>
            <a:r>
              <a:rPr lang="en-US" sz="900" b="1" kern="600" dirty="0" err="1">
                <a:solidFill>
                  <a:sysClr val="windowText" lastClr="000000"/>
                </a:solidFill>
                <a:latin typeface="Courier New" panose="02070309020205020404" pitchFamily="49" charset="0"/>
                <a:cs typeface="Courier New" panose="02070309020205020404" pitchFamily="49" charset="0"/>
              </a:rPr>
              <a:t>oo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a:t>
            </a:r>
            <a:r>
              <a:rPr lang="en-US" sz="900" b="1" kern="600" dirty="0">
                <a:solidFill>
                  <a:sysClr val="windowText" lastClr="000000"/>
                </a:solidFill>
                <a:latin typeface="Courier New" panose="02070309020205020404" pitchFamily="49" charset="0"/>
                <a:cs typeface="Courier New" panose="02070309020205020404" pitchFamily="49" charset="0"/>
              </a:rPr>
              <a:t> 	break it down dolor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things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home g-</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sure. </a:t>
            </a:r>
            <a:r>
              <a:rPr lang="en-US" sz="900" b="1" kern="600" dirty="0" err="1">
                <a:solidFill>
                  <a:sysClr val="windowText" lastClr="000000"/>
                </a:solidFill>
                <a:latin typeface="Courier New" panose="02070309020205020404" pitchFamily="49" charset="0"/>
                <a:cs typeface="Courier New" panose="02070309020205020404" pitchFamily="49" charset="0"/>
              </a:rPr>
              <a:t>Maurizzle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pellentesque</a:t>
            </a:r>
            <a:r>
              <a:rPr lang="en-US" sz="900" b="1" kern="600" dirty="0">
                <a:solidFill>
                  <a:sysClr val="windowText" lastClr="000000"/>
                </a:solidFill>
                <a:latin typeface="Courier New" panose="02070309020205020404" pitchFamily="49" charset="0"/>
                <a:cs typeface="Courier New" panose="02070309020205020404" pitchFamily="49" charset="0"/>
              </a:rPr>
              <a:t> dawg ghetto </a:t>
            </a:r>
            <a:r>
              <a:rPr lang="en-US" sz="900" b="1" kern="600" dirty="0" err="1">
                <a:solidFill>
                  <a:sysClr val="windowText" lastClr="000000"/>
                </a:solidFill>
                <a:latin typeface="Courier New" panose="02070309020205020404" pitchFamily="49" charset="0"/>
                <a:cs typeface="Courier New" panose="02070309020205020404" pitchFamily="49" charset="0"/>
              </a:rPr>
              <a:t>turpizzle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shizz</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Pellentesque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eleifend</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rhoncizzle</a:t>
            </a:r>
            <a:r>
              <a:rPr lang="en-US" sz="900" b="1" kern="600" dirty="0">
                <a:solidFill>
                  <a:sysClr val="windowText" lastClr="000000"/>
                </a:solidFill>
                <a:latin typeface="Courier New" panose="02070309020205020404" pitchFamily="49" charset="0"/>
                <a:cs typeface="Courier New" panose="02070309020205020404" pitchFamily="49" charset="0"/>
              </a:rPr>
              <a:t> nisi. In its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owned ma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dictumst</a:t>
            </a:r>
            <a:r>
              <a:rPr lang="en-US" sz="900" b="1" kern="600" dirty="0">
                <a:solidFill>
                  <a:sysClr val="windowText" lastClr="000000"/>
                </a:solidFill>
                <a:latin typeface="Courier New" panose="02070309020205020404" pitchFamily="49" charset="0"/>
                <a:cs typeface="Courier New" panose="02070309020205020404" pitchFamily="49" charset="0"/>
              </a:rPr>
              <a:t>. Sizzle gangsta. 	</a:t>
            </a:r>
            <a:r>
              <a:rPr lang="en-US" sz="900" b="1" kern="600" dirty="0" err="1">
                <a:solidFill>
                  <a:sysClr val="windowText" lastClr="000000"/>
                </a:solidFill>
                <a:latin typeface="Courier New" panose="02070309020205020404" pitchFamily="49" charset="0"/>
                <a:cs typeface="Courier New" panose="02070309020205020404" pitchFamily="49" charset="0"/>
              </a:rPr>
              <a:t>Curabitur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urna</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pretizzle</a:t>
            </a:r>
            <a:r>
              <a:rPr lang="en-US" sz="900" b="1" kern="600" dirty="0">
                <a:solidFill>
                  <a:sysClr val="windowText" lastClr="000000"/>
                </a:solidFill>
                <a:latin typeface="Courier New" panose="02070309020205020404" pitchFamily="49" charset="0"/>
                <a:cs typeface="Courier New" panose="02070309020205020404" pitchFamily="49" charset="0"/>
              </a:rPr>
              <a:t> go to </a:t>
            </a:r>
            <a:r>
              <a:rPr lang="en-US" sz="900" b="1" kern="600" dirty="0" err="1">
                <a:solidFill>
                  <a:sysClr val="windowText" lastClr="000000"/>
                </a:solidFill>
                <a:latin typeface="Courier New" panose="02070309020205020404" pitchFamily="49" charset="0"/>
                <a:cs typeface="Courier New" panose="02070309020205020404" pitchFamily="49" charset="0"/>
              </a:rPr>
              <a:t>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mattizzle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eleifend</a:t>
            </a:r>
            <a:r>
              <a:rPr lang="en-US" sz="900" b="1" kern="600" dirty="0">
                <a:solidFill>
                  <a:sysClr val="windowText" lastClr="000000"/>
                </a:solidFill>
                <a:latin typeface="Courier New" panose="02070309020205020404" pitchFamily="49" charset="0"/>
                <a:cs typeface="Courier New" panose="02070309020205020404" pitchFamily="49" charset="0"/>
              </a:rPr>
              <a:t> vitae,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shizzlin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Integer semper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sizzle stuff.</a:t>
            </a:r>
          </a:p>
          <a:p>
            <a:pPr defTabSz="932563">
              <a:lnSpc>
                <a:spcPct val="90000"/>
              </a:lnSpc>
              <a:spcAft>
                <a:spcPts val="600"/>
              </a:spcAft>
              <a:defRPr/>
            </a:pPr>
            <a:endParaRPr lang="en-US" sz="900" b="1" kern="600" dirty="0">
              <a:solidFill>
                <a:sysClr val="windowText" lastClr="000000"/>
              </a:solidFill>
              <a:latin typeface="Courier New" panose="02070309020205020404" pitchFamily="49" charset="0"/>
              <a:cs typeface="Courier New" panose="02070309020205020404" pitchFamily="49" charset="0"/>
            </a:endParaRP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mofo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auctizzle</a:t>
            </a:r>
            <a:r>
              <a:rPr lang="en-US" sz="900" b="1" kern="600" dirty="0">
                <a:solidFill>
                  <a:sysClr val="windowText" lastClr="000000"/>
                </a:solidFill>
                <a:latin typeface="Courier New" panose="02070309020205020404" pitchFamily="49" charset="0"/>
                <a:cs typeface="Courier New" panose="02070309020205020404" pitchFamily="49" charset="0"/>
              </a:rPr>
              <a:t> ma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Pot a </a:t>
            </a:r>
            <a:r>
              <a:rPr lang="en-US" sz="900" b="1" kern="600" dirty="0" err="1">
                <a:solidFill>
                  <a:sysClr val="windowText" lastClr="000000"/>
                </a:solidFill>
                <a:latin typeface="Courier New" panose="02070309020205020404" pitchFamily="49" charset="0"/>
                <a:cs typeface="Courier New" panose="02070309020205020404" pitchFamily="49" charset="0"/>
              </a:rPr>
              <a:t>elizzle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nibh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pretium</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tincidunt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Maecenizzle</a:t>
            </a:r>
            <a:r>
              <a:rPr lang="en-US" sz="900" b="1" kern="600" dirty="0">
                <a:solidFill>
                  <a:sysClr val="windowText" lastClr="000000"/>
                </a:solidFill>
                <a:latin typeface="Courier New" panose="02070309020205020404" pitchFamily="49" charset="0"/>
                <a:cs typeface="Courier New" panose="02070309020205020404" pitchFamily="49" charset="0"/>
              </a:rPr>
              <a:t> 	things </a:t>
            </a:r>
            <a:r>
              <a:rPr lang="en-US" sz="900" b="1" kern="600" dirty="0" err="1">
                <a:solidFill>
                  <a:sysClr val="windowText" lastClr="000000"/>
                </a:solidFill>
                <a:latin typeface="Courier New" panose="02070309020205020404" pitchFamily="49" charset="0"/>
                <a:cs typeface="Courier New" panose="02070309020205020404" pitchFamily="49" charset="0"/>
              </a:rPr>
              <a:t>erat</a:t>
            </a:r>
            <a:r>
              <a:rPr lang="en-US" sz="900" b="1" kern="600" dirty="0">
                <a:solidFill>
                  <a:sysClr val="windowText" lastClr="000000"/>
                </a:solidFill>
                <a:latin typeface="Courier New" panose="02070309020205020404" pitchFamily="49" charset="0"/>
                <a:cs typeface="Courier New" panose="02070309020205020404" pitchFamily="49" charset="0"/>
              </a:rPr>
              <a:t>.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in </a:t>
            </a:r>
            <a:r>
              <a:rPr lang="en-US" sz="900" b="1" kern="600" dirty="0" err="1">
                <a:solidFill>
                  <a:sysClr val="windowText" lastClr="000000"/>
                </a:solidFill>
                <a:latin typeface="Courier New" panose="02070309020205020404" pitchFamily="49" charset="0"/>
                <a:cs typeface="Courier New" panose="02070309020205020404" pitchFamily="49" charset="0"/>
              </a:rPr>
              <a:t>lacizzle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maurizzle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elementizzle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tristique</a:t>
            </a:r>
            <a:r>
              <a:rPr lang="en-US" sz="900" b="1" kern="600" dirty="0">
                <a:solidFill>
                  <a:sysClr val="windowText" lastClr="000000"/>
                </a:solidFill>
                <a:latin typeface="Courier New" panose="02070309020205020404" pitchFamily="49" charset="0"/>
                <a:cs typeface="Courier New" panose="02070309020205020404" pitchFamily="49" charset="0"/>
              </a:rPr>
              <a:t>. I'm in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yippiyo</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daahng</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eros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 In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tortor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ghetto, </a:t>
            </a:r>
            <a:r>
              <a:rPr lang="en-US" sz="900" b="1" kern="600" dirty="0" err="1">
                <a:solidFill>
                  <a:sysClr val="windowText" lastClr="000000"/>
                </a:solidFill>
                <a:latin typeface="Courier New" panose="02070309020205020404" pitchFamily="49" charset="0"/>
                <a:cs typeface="Courier New" panose="02070309020205020404" pitchFamily="49" charset="0"/>
              </a:rPr>
              <a:t>hendrerizzle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home g-</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adipiscing</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crunk</a:t>
            </a:r>
            <a:r>
              <a:rPr lang="en-US" sz="900" b="1" kern="600" dirty="0">
                <a:solidFill>
                  <a:sysClr val="windowText" lastClr="000000"/>
                </a:solidFill>
                <a:latin typeface="Courier New" panose="02070309020205020404" pitchFamily="49" charset="0"/>
                <a:cs typeface="Courier New" panose="02070309020205020404" pitchFamily="49" charset="0"/>
              </a:rPr>
              <a:t>, boom </a:t>
            </a:r>
            <a:r>
              <a:rPr lang="en-US" sz="900" b="1" kern="600" dirty="0" err="1">
                <a:solidFill>
                  <a:sysClr val="windowText" lastClr="000000"/>
                </a:solidFill>
                <a:latin typeface="Courier New" panose="02070309020205020404" pitchFamily="49" charset="0"/>
                <a:cs typeface="Courier New" panose="02070309020205020404" pitchFamily="49" charset="0"/>
              </a:rPr>
              <a:t>shackalack</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doggy, </a:t>
            </a:r>
            <a:r>
              <a:rPr lang="en-US" sz="900" b="1" kern="600" dirty="0" err="1">
                <a:solidFill>
                  <a:sysClr val="windowText" lastClr="000000"/>
                </a:solidFill>
                <a:latin typeface="Courier New" panose="02070309020205020404" pitchFamily="49" charset="0"/>
                <a:cs typeface="Courier New" panose="02070309020205020404" pitchFamily="49" charset="0"/>
              </a:rPr>
              <a:t>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consequizzle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pharetra</a:t>
            </a:r>
            <a:r>
              <a:rPr lang="en-US" sz="900" b="1" kern="600" dirty="0">
                <a:solidFill>
                  <a:sysClr val="windowText" lastClr="000000"/>
                </a:solidFill>
                <a:latin typeface="Courier New" panose="02070309020205020404" pitchFamily="49" charset="0"/>
                <a:cs typeface="Courier New" panose="02070309020205020404" pitchFamily="49" charset="0"/>
              </a:rPr>
              <a:t> get down 	get down, </a:t>
            </a:r>
            <a:r>
              <a:rPr lang="en-US" sz="900" b="1" kern="600" dirty="0" err="1">
                <a:solidFill>
                  <a:sysClr val="windowText" lastClr="000000"/>
                </a:solidFill>
                <a:latin typeface="Courier New" panose="02070309020205020404" pitchFamily="49" charset="0"/>
                <a:cs typeface="Courier New" panose="02070309020205020404" pitchFamily="49" charset="0"/>
              </a:rPr>
              <a:t>dictizzle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shut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up.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neque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lorizzle</a:t>
            </a:r>
            <a:r>
              <a:rPr lang="en-US" sz="900" b="1" kern="600" dirty="0">
                <a:solidFill>
                  <a:sysClr val="windowText" lastClr="000000"/>
                </a:solidFill>
                <a:latin typeface="Courier New" panose="02070309020205020404" pitchFamily="49" charset="0"/>
                <a:cs typeface="Courier New" panose="02070309020205020404" pitchFamily="49" charset="0"/>
              </a:rPr>
              <a:t>. Bling 	bling vitae </a:t>
            </a:r>
            <a:r>
              <a:rPr lang="en-US" sz="900" b="1" kern="600" dirty="0" err="1">
                <a:solidFill>
                  <a:sysClr val="windowText" lastClr="000000"/>
                </a:solidFill>
                <a:latin typeface="Courier New" panose="02070309020205020404" pitchFamily="49" charset="0"/>
                <a:cs typeface="Courier New" panose="02070309020205020404" pitchFamily="49" charset="0"/>
              </a:rPr>
              <a:t>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libero </a:t>
            </a:r>
            <a:r>
              <a:rPr lang="en-US" sz="900" b="1" kern="600" dirty="0" err="1">
                <a:solidFill>
                  <a:sysClr val="windowText" lastClr="000000"/>
                </a:solidFill>
                <a:latin typeface="Courier New" panose="02070309020205020404" pitchFamily="49" charset="0"/>
                <a:cs typeface="Courier New" panose="02070309020205020404" pitchFamily="49" charset="0"/>
              </a:rPr>
              <a:t>commodo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gizzle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Fusce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augue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eu</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mamma dang. 	</a:t>
            </a:r>
            <a:r>
              <a:rPr lang="en-US" sz="900" b="1" kern="600" dirty="0" err="1">
                <a:solidFill>
                  <a:sysClr val="windowText" lastClr="000000"/>
                </a:solidFill>
                <a:latin typeface="Courier New" panose="02070309020205020404" pitchFamily="49" charset="0"/>
                <a:cs typeface="Courier New" panose="02070309020205020404" pitchFamily="49" charset="0"/>
              </a:rPr>
              <a:t>Phasellizzle</a:t>
            </a:r>
            <a:r>
              <a:rPr lang="en-US" sz="900" b="1" kern="600" dirty="0">
                <a:solidFill>
                  <a:sysClr val="windowText" lastClr="000000"/>
                </a:solidFill>
                <a:latin typeface="Courier New" panose="02070309020205020404" pitchFamily="49" charset="0"/>
                <a:cs typeface="Courier New" panose="02070309020205020404" pitchFamily="49" charset="0"/>
              </a:rPr>
              <a:t> break it down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erat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Suspendisse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shizzlin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owned, 	</a:t>
            </a:r>
            <a:r>
              <a:rPr lang="en-US" sz="900" b="1" kern="600" dirty="0" err="1">
                <a:solidFill>
                  <a:sysClr val="windowText" lastClr="000000"/>
                </a:solidFill>
                <a:latin typeface="Courier New" panose="02070309020205020404" pitchFamily="49" charset="0"/>
                <a:cs typeface="Courier New" panose="02070309020205020404" pitchFamily="49" charset="0"/>
              </a:rPr>
              <a:t>sollicitudin</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commodo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nec</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justo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Donizzle</a:t>
            </a:r>
            <a:r>
              <a:rPr lang="en-US" sz="900" b="1" kern="600" dirty="0">
                <a:solidFill>
                  <a:sysClr val="windowText" lastClr="000000"/>
                </a:solidFill>
                <a:latin typeface="Courier New" panose="02070309020205020404" pitchFamily="49" charset="0"/>
                <a:cs typeface="Courier New" panose="02070309020205020404" pitchFamily="49" charset="0"/>
              </a:rPr>
              <a:t> fizzle 	</a:t>
            </a:r>
            <a:r>
              <a:rPr lang="en-US" sz="900" b="1" kern="600" dirty="0" err="1">
                <a:solidFill>
                  <a:sysClr val="windowText" lastClr="000000"/>
                </a:solidFill>
                <a:latin typeface="Courier New" panose="02070309020205020404" pitchFamily="49" charset="0"/>
                <a:cs typeface="Courier New" panose="02070309020205020404" pitchFamily="49" charset="0"/>
              </a:rPr>
              <a:t>porttitizzle</a:t>
            </a:r>
            <a:r>
              <a:rPr lang="en-US" sz="900" b="1" kern="600" dirty="0">
                <a:solidFill>
                  <a:sysClr val="windowText" lastClr="000000"/>
                </a:solidFill>
                <a:latin typeface="Courier New" panose="02070309020205020404" pitchFamily="49" charset="0"/>
                <a:cs typeface="Courier New" panose="02070309020205020404" pitchFamily="49" charset="0"/>
              </a:rPr>
              <a:t> ligula. </a:t>
            </a:r>
            <a:r>
              <a:rPr lang="en-US" sz="900" b="1" kern="600" dirty="0" err="1">
                <a:solidFill>
                  <a:sysClr val="windowText" lastClr="000000"/>
                </a:solidFill>
                <a:latin typeface="Courier New" panose="02070309020205020404" pitchFamily="49" charset="0"/>
                <a:cs typeface="Courier New" panose="02070309020205020404" pitchFamily="49" charset="0"/>
              </a:rPr>
              <a:t>Nunc</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feugizzle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tellus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tellivizzle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ornare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tempor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sapizzle</a:t>
            </a:r>
            <a:r>
              <a:rPr lang="en-US" sz="900" b="1" kern="600" dirty="0">
                <a:solidFill>
                  <a:sysClr val="windowText" lastClr="000000"/>
                </a:solidFill>
                <a:latin typeface="Courier New" panose="02070309020205020404" pitchFamily="49" charset="0"/>
                <a:cs typeface="Courier New" panose="02070309020205020404" pitchFamily="49" charset="0"/>
              </a:rPr>
              <a:t> break 	it down </a:t>
            </a:r>
            <a:r>
              <a:rPr lang="en-US" sz="900" b="1" kern="600" dirty="0" err="1">
                <a:solidFill>
                  <a:sysClr val="windowText" lastClr="000000"/>
                </a:solidFill>
                <a:latin typeface="Courier New" panose="02070309020205020404" pitchFamily="49" charset="0"/>
                <a:cs typeface="Courier New" panose="02070309020205020404" pitchFamily="49" charset="0"/>
              </a:rPr>
              <a:t>tincidunt</a:t>
            </a:r>
            <a:r>
              <a:rPr lang="en-US" sz="900" b="1" kern="600" dirty="0">
                <a:solidFill>
                  <a:sysClr val="windowText" lastClr="000000"/>
                </a:solidFill>
                <a:latin typeface="Courier New" panose="02070309020205020404" pitchFamily="49" charset="0"/>
                <a:cs typeface="Courier New" panose="02070309020205020404" pitchFamily="49" charset="0"/>
              </a:rPr>
              <a:t> gangster, </a:t>
            </a:r>
            <a:r>
              <a:rPr lang="en-US" sz="900" b="1" kern="600" dirty="0" err="1">
                <a:solidFill>
                  <a:sysClr val="windowText" lastClr="000000"/>
                </a:solidFill>
                <a:latin typeface="Courier New" panose="02070309020205020404" pitchFamily="49" charset="0"/>
                <a:cs typeface="Courier New" panose="02070309020205020404" pitchFamily="49" charset="0"/>
              </a:rPr>
              <a:t>eget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dapibus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daahng</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enizzle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that's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Stuff </a:t>
            </a:r>
            <a:r>
              <a:rPr lang="en-US" sz="900" b="1" kern="600" dirty="0" err="1">
                <a:solidFill>
                  <a:sysClr val="windowText" lastClr="000000"/>
                </a:solidFill>
                <a:latin typeface="Courier New" panose="02070309020205020404" pitchFamily="49" charset="0"/>
                <a:cs typeface="Courier New" panose="02070309020205020404" pitchFamily="49" charset="0"/>
              </a:rPr>
              <a:t>quizzle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leo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imperdizzle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my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semper </a:t>
            </a:r>
            <a:r>
              <a:rPr lang="en-US" sz="900" b="1" kern="600" dirty="0" err="1">
                <a:solidFill>
                  <a:sysClr val="windowText" lastClr="000000"/>
                </a:solidFill>
                <a:latin typeface="Courier New" panose="02070309020205020404" pitchFamily="49" charset="0"/>
                <a:cs typeface="Courier New" panose="02070309020205020404" pitchFamily="49" charset="0"/>
              </a:rPr>
              <a: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sapien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magna </a:t>
            </a:r>
            <a:r>
              <a:rPr lang="en-US" sz="900" b="1" kern="600" dirty="0" err="1">
                <a:solidFill>
                  <a:sysClr val="windowText" lastClr="000000"/>
                </a:solidFill>
                <a:latin typeface="Courier New" panose="02070309020205020404" pitchFamily="49" charset="0"/>
                <a:cs typeface="Courier New" panose="02070309020205020404" pitchFamily="49" charset="0"/>
              </a:rPr>
              <a:t>vizzle</a:t>
            </a:r>
            <a:r>
              <a:rPr lang="en-US" sz="900" b="1" kern="600" dirty="0">
                <a:solidFill>
                  <a:sysClr val="windowText" lastClr="000000"/>
                </a:solidFill>
                <a:latin typeface="Courier New" panose="02070309020205020404" pitchFamily="49" charset="0"/>
                <a:cs typeface="Courier New" panose="02070309020205020404" pitchFamily="49" charset="0"/>
              </a:rPr>
              <a:t> ghetto. I'm in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ante bling </a:t>
            </a:r>
            <a:r>
              <a:rPr lang="en-US" sz="900" b="1" kern="600" dirty="0" err="1">
                <a:solidFill>
                  <a:sysClr val="windowText" lastClr="000000"/>
                </a:solidFill>
                <a:latin typeface="Courier New" panose="02070309020205020404" pitchFamily="49" charset="0"/>
                <a:cs typeface="Courier New" panose="02070309020205020404" pitchFamily="49" charset="0"/>
              </a:rPr>
              <a:t>bling</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suscipizzle</a:t>
            </a:r>
            <a:r>
              <a:rPr lang="en-US" sz="900" b="1" kern="600" dirty="0">
                <a:solidFill>
                  <a:sysClr val="windowText" lastClr="000000"/>
                </a:solidFill>
                <a:latin typeface="Courier New" panose="02070309020205020404" pitchFamily="49" charset="0"/>
                <a:cs typeface="Courier New" panose="02070309020205020404" pitchFamily="49" charset="0"/>
              </a:rPr>
              <a:t> vitae,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mamma stuff, </a:t>
            </a:r>
            <a:r>
              <a:rPr lang="en-US" sz="900" b="1" kern="600" dirty="0" err="1">
                <a:solidFill>
                  <a:sysClr val="windowText" lastClr="000000"/>
                </a:solidFill>
                <a:latin typeface="Courier New" panose="02070309020205020404" pitchFamily="49" charset="0"/>
                <a:cs typeface="Courier New" panose="02070309020205020404" pitchFamily="49" charset="0"/>
              </a:rPr>
              <a:t>rutrizzle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velizzle</a:t>
            </a:r>
            <a:r>
              <a:rPr lang="en-US" sz="900" b="1" kern="600" dirty="0">
                <a:solidFill>
                  <a:sysClr val="windowText" lastClr="000000"/>
                </a:solidFill>
                <a:latin typeface="Courier New" panose="02070309020205020404" pitchFamily="49" charset="0"/>
                <a:cs typeface="Courier New" panose="02070309020205020404" pitchFamily="49" charset="0"/>
              </a:rPr>
              <a:t>. </a:t>
            </a:r>
          </a:p>
          <a:p>
            <a:pPr defTabSz="932563">
              <a:lnSpc>
                <a:spcPct val="90000"/>
              </a:lnSpc>
              <a:spcAft>
                <a:spcPts val="600"/>
              </a:spcAft>
              <a:defRPr/>
            </a:pPr>
            <a:endParaRPr lang="en-US" sz="900" b="1" kern="600" dirty="0">
              <a:solidFill>
                <a:sysClr val="windowText" lastClr="000000"/>
              </a:solidFill>
              <a:latin typeface="Courier New" panose="02070309020205020404" pitchFamily="49" charset="0"/>
              <a:cs typeface="Courier New" panose="02070309020205020404" pitchFamily="49" charset="0"/>
            </a:endParaRP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Mauris</a:t>
            </a:r>
            <a:r>
              <a:rPr lang="en-US" sz="900" b="1" kern="600" dirty="0">
                <a:solidFill>
                  <a:sysClr val="windowText" lastClr="000000"/>
                </a:solidFill>
                <a:latin typeface="Courier New" panose="02070309020205020404" pitchFamily="49" charset="0"/>
                <a:cs typeface="Courier New" panose="02070309020205020404" pitchFamily="49" charset="0"/>
              </a:rPr>
              <a:t> da bomb go to </a:t>
            </a:r>
            <a:r>
              <a:rPr lang="en-US" sz="900" b="1" kern="600" dirty="0" err="1">
                <a:solidFill>
                  <a:sysClr val="windowText" lastClr="000000"/>
                </a:solidFill>
                <a:latin typeface="Courier New" panose="02070309020205020404" pitchFamily="49" charset="0"/>
                <a:cs typeface="Courier New" panose="02070309020205020404" pitchFamily="49" charset="0"/>
              </a:rPr>
              <a:t>zzle</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mammasay</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mammasa</a:t>
            </a:r>
            <a:r>
              <a:rPr lang="en-US" sz="900" b="1" kern="600" dirty="0">
                <a:solidFill>
                  <a:sysClr val="windowText" lastClr="000000"/>
                </a:solidFill>
                <a:latin typeface="Courier New" panose="02070309020205020404" pitchFamily="49" charset="0"/>
                <a:cs typeface="Courier New" panose="02070309020205020404" pitchFamily="49" charset="0"/>
              </a:rPr>
              <a:t> mamma </a:t>
            </a:r>
            <a:r>
              <a:rPr lang="en-US" sz="900" b="1" kern="600" dirty="0" err="1">
                <a:solidFill>
                  <a:sysClr val="windowText" lastClr="000000"/>
                </a:solidFill>
                <a:latin typeface="Courier New" panose="02070309020205020404" pitchFamily="49" charset="0"/>
                <a:cs typeface="Courier New" panose="02070309020205020404" pitchFamily="49" charset="0"/>
              </a:rPr>
              <a:t>oo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sa</a:t>
            </a:r>
            <a:r>
              <a:rPr lang="en-US" sz="900" b="1" kern="600" dirty="0">
                <a:solidFill>
                  <a:sysClr val="windowText" lastClr="000000"/>
                </a:solidFill>
                <a:latin typeface="Courier New" panose="02070309020205020404" pitchFamily="49" charset="0"/>
                <a:cs typeface="Courier New" panose="02070309020205020404" pitchFamily="49" charset="0"/>
              </a:rPr>
              <a:t> magna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amet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risus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congue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Boofron</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mofo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auctizzle</a:t>
            </a:r>
            <a:r>
              <a:rPr lang="en-US" sz="900" b="1" kern="600" dirty="0">
                <a:solidFill>
                  <a:sysClr val="windowText" lastClr="000000"/>
                </a:solidFill>
                <a:latin typeface="Courier New" panose="02070309020205020404" pitchFamily="49" charset="0"/>
                <a:cs typeface="Courier New" panose="02070309020205020404" pitchFamily="49" charset="0"/>
              </a:rPr>
              <a:t> ma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Pot a </a:t>
            </a:r>
            <a:r>
              <a:rPr lang="en-US" sz="900" b="1" kern="600" dirty="0" err="1">
                <a:solidFill>
                  <a:sysClr val="windowText" lastClr="000000"/>
                </a:solidFill>
                <a:latin typeface="Courier New" panose="02070309020205020404" pitchFamily="49" charset="0"/>
                <a:cs typeface="Courier New" panose="02070309020205020404" pitchFamily="49" charset="0"/>
              </a:rPr>
              <a:t>elizzle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nibh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pretium</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tincidunt</a:t>
            </a:r>
            <a:r>
              <a:rPr lang="en-US" sz="900" b="1" kern="600" dirty="0">
                <a:solidFill>
                  <a:sysClr val="windowText" lastClr="000000"/>
                </a:solidFill>
                <a:latin typeface="Courier New" panose="02070309020205020404" pitchFamily="49" charset="0"/>
                <a:cs typeface="Courier New" panose="02070309020205020404" pitchFamily="49" charset="0"/>
              </a:rPr>
              <a:t>.             	things </a:t>
            </a:r>
            <a:r>
              <a:rPr lang="en-US" sz="900" b="1" kern="600" dirty="0" err="1">
                <a:solidFill>
                  <a:sysClr val="windowText" lastClr="000000"/>
                </a:solidFill>
                <a:latin typeface="Courier New" panose="02070309020205020404" pitchFamily="49" charset="0"/>
                <a:cs typeface="Courier New" panose="02070309020205020404" pitchFamily="49" charset="0"/>
              </a:rPr>
              <a:t>erat</a:t>
            </a:r>
            <a:r>
              <a:rPr lang="en-US" sz="900" b="1" kern="600" dirty="0">
                <a:solidFill>
                  <a:sysClr val="windowText" lastClr="000000"/>
                </a:solidFill>
                <a:latin typeface="Courier New" panose="02070309020205020404" pitchFamily="49" charset="0"/>
                <a:cs typeface="Courier New" panose="02070309020205020404" pitchFamily="49" charset="0"/>
              </a:rPr>
              <a:t>. Own </a:t>
            </a:r>
            <a:r>
              <a:rPr lang="en-US" sz="900" b="1" kern="600" dirty="0" err="1">
                <a:solidFill>
                  <a:sysClr val="windowText" lastClr="000000"/>
                </a:solidFill>
                <a:latin typeface="Courier New" panose="02070309020205020404" pitchFamily="49" charset="0"/>
                <a:cs typeface="Courier New" panose="02070309020205020404" pitchFamily="49" charset="0"/>
              </a:rPr>
              <a:t>yo</a:t>
            </a:r>
            <a:r>
              <a:rPr lang="en-US" sz="900" b="1" kern="600" dirty="0">
                <a:solidFill>
                  <a:sysClr val="windowText" lastClr="000000"/>
                </a:solidFill>
                <a:latin typeface="Courier New" panose="02070309020205020404" pitchFamily="49" charset="0"/>
                <a:cs typeface="Courier New" panose="02070309020205020404" pitchFamily="49" charset="0"/>
              </a:rPr>
              <a:t>' in </a:t>
            </a:r>
            <a:r>
              <a:rPr lang="en-US" sz="900" b="1" kern="600" dirty="0" err="1">
                <a:solidFill>
                  <a:sysClr val="windowText" lastClr="000000"/>
                </a:solidFill>
                <a:latin typeface="Courier New" panose="02070309020205020404" pitchFamily="49" charset="0"/>
                <a:cs typeface="Courier New" panose="02070309020205020404" pitchFamily="49" charset="0"/>
              </a:rPr>
              <a:t>lacizzle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maurizzle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elementizzle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tristique</a:t>
            </a:r>
            <a:r>
              <a:rPr lang="en-US" sz="900" b="1" kern="600" dirty="0">
                <a:solidFill>
                  <a:sysClr val="windowText" lastClr="000000"/>
                </a:solidFill>
                <a:latin typeface="Courier New" panose="02070309020205020404" pitchFamily="49" charset="0"/>
                <a:cs typeface="Courier New" panose="02070309020205020404" pitchFamily="49" charset="0"/>
              </a:rPr>
              <a:t>. I'm in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yippiyo</a:t>
            </a:r>
            <a:r>
              <a:rPr lang="en-US" sz="900" b="1" kern="600" dirty="0">
                <a:solidFill>
                  <a:sysClr val="windowText" lastClr="000000"/>
                </a:solidFill>
                <a:latin typeface="Courier New" panose="02070309020205020404" pitchFamily="49" charset="0"/>
                <a:cs typeface="Courier New" panose="02070309020205020404" pitchFamily="49" charset="0"/>
              </a:rPr>
              <a:t> sizzle </a:t>
            </a:r>
            <a:r>
              <a:rPr lang="en-US" sz="900" b="1" kern="600" dirty="0" err="1">
                <a:solidFill>
                  <a:sysClr val="windowText" lastClr="000000"/>
                </a:solidFill>
                <a:latin typeface="Courier New" panose="02070309020205020404" pitchFamily="49" charset="0"/>
                <a:cs typeface="Courier New" panose="02070309020205020404" pitchFamily="49" charset="0"/>
              </a:rPr>
              <a:t>daahng</a:t>
            </a:r>
            <a:r>
              <a:rPr lang="en-US" sz="900" b="1" kern="600" dirty="0">
                <a:solidFill>
                  <a:sysClr val="windowText" lastClr="000000"/>
                </a:solidFill>
                <a:latin typeface="Courier New" panose="02070309020205020404" pitchFamily="49" charset="0"/>
                <a:cs typeface="Courier New" panose="02070309020205020404" pitchFamily="49" charset="0"/>
              </a:rPr>
              <a:t> dawg </a:t>
            </a:r>
            <a:r>
              <a:rPr lang="en-US" sz="900" b="1" kern="600" dirty="0" err="1">
                <a:solidFill>
                  <a:sysClr val="windowText" lastClr="000000"/>
                </a:solidFill>
                <a:latin typeface="Courier New" panose="02070309020205020404" pitchFamily="49" charset="0"/>
                <a:cs typeface="Courier New" panose="02070309020205020404" pitchFamily="49" charset="0"/>
              </a:rPr>
              <a:t>eros</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 In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tortor</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ultricizzle</a:t>
            </a:r>
            <a:r>
              <a:rPr lang="en-US" sz="900" b="1" kern="600" dirty="0">
                <a:solidFill>
                  <a:sysClr val="windowText" lastClr="000000"/>
                </a:solidFill>
                <a:latin typeface="Courier New" panose="02070309020205020404" pitchFamily="49" charset="0"/>
                <a:cs typeface="Courier New" panose="02070309020205020404" pitchFamily="49" charset="0"/>
              </a:rPr>
              <a:t> 	ghetto, </a:t>
            </a:r>
            <a:r>
              <a:rPr lang="en-US" sz="900" b="1" kern="600" dirty="0" err="1">
                <a:solidFill>
                  <a:sysClr val="windowText" lastClr="000000"/>
                </a:solidFill>
                <a:latin typeface="Courier New" panose="02070309020205020404" pitchFamily="49" charset="0"/>
                <a:cs typeface="Courier New" panose="02070309020205020404" pitchFamily="49" charset="0"/>
              </a:rPr>
              <a:t>hendrerizzle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rizzle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mah</a:t>
            </a:r>
            <a:r>
              <a:rPr lang="en-US" sz="900" b="1" kern="600" dirty="0">
                <a:solidFill>
                  <a:sysClr val="windowText" lastClr="000000"/>
                </a:solidFill>
                <a:latin typeface="Courier New" panose="02070309020205020404" pitchFamily="49" charset="0"/>
                <a:cs typeface="Courier New" panose="02070309020205020404" pitchFamily="49" charset="0"/>
              </a:rPr>
              <a:t> home g-</a:t>
            </a:r>
            <a:r>
              <a:rPr lang="en-US" sz="900" b="1" kern="600" dirty="0" err="1">
                <a:solidFill>
                  <a:sysClr val="windowText" lastClr="000000"/>
                </a:solidFill>
                <a:latin typeface="Courier New" panose="02070309020205020404" pitchFamily="49" charset="0"/>
                <a:cs typeface="Courier New" panose="02070309020205020404" pitchFamily="49" charset="0"/>
              </a:rPr>
              <a:t>dizzle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adipiscing</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crunk</a:t>
            </a:r>
            <a:r>
              <a:rPr lang="en-US" sz="900" b="1" kern="600" dirty="0">
                <a:solidFill>
                  <a:sysClr val="windowText" lastClr="000000"/>
                </a:solidFill>
                <a:latin typeface="Courier New" panose="02070309020205020404" pitchFamily="49" charset="0"/>
                <a:cs typeface="Courier New" panose="02070309020205020404" pitchFamily="49" charset="0"/>
              </a:rPr>
              <a:t>, boom </a:t>
            </a:r>
            <a:r>
              <a:rPr lang="en-US" sz="900" b="1" kern="600" dirty="0" err="1">
                <a:solidFill>
                  <a:sysClr val="windowText" lastClr="000000"/>
                </a:solidFill>
                <a:latin typeface="Courier New" panose="02070309020205020404" pitchFamily="49" charset="0"/>
                <a:cs typeface="Courier New" panose="02070309020205020404" pitchFamily="49" charset="0"/>
              </a:rPr>
              <a:t>shackalack</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Etizzle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velit</a:t>
            </a:r>
            <a:r>
              <a:rPr lang="en-US" sz="900" b="1" kern="600" dirty="0">
                <a:solidFill>
                  <a:sysClr val="windowText" lastClr="000000"/>
                </a:solidFill>
                <a:latin typeface="Courier New" panose="02070309020205020404" pitchFamily="49" charset="0"/>
                <a:cs typeface="Courier New" panose="02070309020205020404" pitchFamily="49" charset="0"/>
              </a:rPr>
              <a:t> doggy, </a:t>
            </a:r>
            <a:r>
              <a:rPr lang="en-US" sz="900" b="1" kern="600" dirty="0" err="1">
                <a:solidFill>
                  <a:sysClr val="windowText" lastClr="000000"/>
                </a:solidFill>
                <a:latin typeface="Courier New" panose="02070309020205020404" pitchFamily="49" charset="0"/>
                <a:cs typeface="Courier New" panose="02070309020205020404" pitchFamily="49" charset="0"/>
              </a:rPr>
              <a:t>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consequizzle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pharetra</a:t>
            </a:r>
            <a:r>
              <a:rPr lang="en-US" sz="900" b="1" kern="600" dirty="0">
                <a:solidFill>
                  <a:sysClr val="windowText" lastClr="000000"/>
                </a:solidFill>
                <a:latin typeface="Courier New" panose="02070309020205020404" pitchFamily="49" charset="0"/>
                <a:cs typeface="Courier New" panose="02070309020205020404" pitchFamily="49" charset="0"/>
              </a:rPr>
              <a:t> get down 	get down, </a:t>
            </a:r>
            <a:r>
              <a:rPr lang="en-US" sz="900" b="1" kern="600" dirty="0" err="1">
                <a:solidFill>
                  <a:sysClr val="windowText" lastClr="000000"/>
                </a:solidFill>
                <a:latin typeface="Courier New" panose="02070309020205020404" pitchFamily="49" charset="0"/>
                <a:cs typeface="Courier New" panose="02070309020205020404" pitchFamily="49" charset="0"/>
              </a:rPr>
              <a:t>dictizzle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sed</a:t>
            </a:r>
            <a:r>
              <a:rPr lang="en-US" sz="900" b="1" kern="600" dirty="0">
                <a:solidFill>
                  <a:sysClr val="windowText" lastClr="000000"/>
                </a:solidFill>
                <a:latin typeface="Courier New" panose="02070309020205020404" pitchFamily="49" charset="0"/>
                <a:cs typeface="Courier New" panose="02070309020205020404" pitchFamily="49" charset="0"/>
              </a:rPr>
              <a:t>, shut the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up.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shizzle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neque</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Fo</a:t>
            </a:r>
            <a:r>
              <a:rPr lang="en-US" sz="900" b="1" kern="600" dirty="0">
                <a:solidFill>
                  <a:sysClr val="windowText" lastClr="000000"/>
                </a:solidFill>
                <a:latin typeface="Courier New" panose="02070309020205020404" pitchFamily="49" charset="0"/>
                <a:cs typeface="Courier New" panose="02070309020205020404" pitchFamily="49" charset="0"/>
              </a:rPr>
              <a:t> </a:t>
            </a:r>
            <a:r>
              <a:rPr lang="en-US" sz="900" b="1" kern="600" dirty="0" err="1">
                <a:solidFill>
                  <a:sysClr val="windowText" lastClr="000000"/>
                </a:solidFill>
                <a:latin typeface="Courier New" panose="02070309020205020404" pitchFamily="49" charset="0"/>
                <a:cs typeface="Courier New" panose="02070309020205020404" pitchFamily="49" charset="0"/>
              </a:rPr>
              <a:t>lorizzle</a:t>
            </a:r>
            <a:r>
              <a:rPr lang="en-US" sz="900" b="1" kern="600" dirty="0">
                <a:solidFill>
                  <a:sysClr val="windowText" lastClr="000000"/>
                </a:solidFill>
                <a:latin typeface="Courier New" panose="02070309020205020404" pitchFamily="49" charset="0"/>
                <a:cs typeface="Courier New" panose="02070309020205020404" pitchFamily="49" charset="0"/>
              </a:rPr>
              <a:t>. Bling "</a:t>
            </a:r>
          </a:p>
          <a:p>
            <a:pPr defTabSz="932563">
              <a:lnSpc>
                <a:spcPct val="90000"/>
              </a:lnSpc>
              <a:spcAft>
                <a:spcPts val="600"/>
              </a:spcAft>
              <a:defRPr/>
            </a:pPr>
            <a:r>
              <a:rPr lang="en-US" sz="900" b="1" kern="600" dirty="0">
                <a:solidFill>
                  <a:sysClr val="windowText" lastClr="00000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1120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What is a document database?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9511" y="2643242"/>
            <a:ext cx="2352342" cy="2342818"/>
          </a:xfrm>
          <a:prstGeom prst="rect">
            <a:avLst/>
          </a:prstGeom>
        </p:spPr>
      </p:pic>
      <p:sp>
        <p:nvSpPr>
          <p:cNvPr id="9" name="TextBox 8"/>
          <p:cNvSpPr txBox="1"/>
          <p:nvPr/>
        </p:nvSpPr>
        <p:spPr>
          <a:xfrm>
            <a:off x="617515" y="2900299"/>
            <a:ext cx="4325911" cy="1096812"/>
          </a:xfrm>
          <a:prstGeom prst="rect">
            <a:avLst/>
          </a:prstGeom>
          <a:noFill/>
        </p:spPr>
        <p:txBody>
          <a:bodyPr wrap="square" rtlCol="0">
            <a:spAutoFit/>
          </a:bodyPr>
          <a:lstStyle/>
          <a:p>
            <a:pPr defTabSz="896386"/>
            <a:r>
              <a:rPr lang="en-US" sz="3200" kern="0" dirty="0">
                <a:solidFill>
                  <a:sysClr val="windowText" lastClr="000000"/>
                </a:solidFill>
                <a:latin typeface="Segoe UI" panose="020B0502040204020203" pitchFamily="34" charset="0"/>
                <a:cs typeface="Segoe UI" panose="020B0502040204020203" pitchFamily="34" charset="0"/>
              </a:rPr>
              <a:t>Definitely </a:t>
            </a:r>
            <a:r>
              <a:rPr lang="en-US" sz="3200" u="sng" kern="0" dirty="0">
                <a:solidFill>
                  <a:sysClr val="windowText" lastClr="000000"/>
                </a:solidFill>
                <a:latin typeface="Segoe UI" panose="020B0502040204020203" pitchFamily="34" charset="0"/>
                <a:cs typeface="Segoe UI" panose="020B0502040204020203" pitchFamily="34" charset="0"/>
              </a:rPr>
              <a:t>NOT</a:t>
            </a:r>
            <a:r>
              <a:rPr lang="en-US" sz="3200" kern="0" dirty="0">
                <a:solidFill>
                  <a:sysClr val="windowText" lastClr="000000"/>
                </a:solidFill>
                <a:latin typeface="Segoe UI" panose="020B0502040204020203" pitchFamily="34" charset="0"/>
                <a:cs typeface="Segoe UI" panose="020B0502040204020203" pitchFamily="34" charset="0"/>
              </a:rPr>
              <a:t> this </a:t>
            </a:r>
          </a:p>
          <a:p>
            <a:pPr defTabSz="896386"/>
            <a:r>
              <a:rPr lang="en-US" sz="3200" kern="0" dirty="0">
                <a:solidFill>
                  <a:sysClr val="windowText" lastClr="000000"/>
                </a:solidFill>
                <a:latin typeface="Segoe UI" panose="020B0502040204020203" pitchFamily="34" charset="0"/>
                <a:cs typeface="Segoe UI" panose="020B0502040204020203" pitchFamily="34" charset="0"/>
              </a:rPr>
              <a:t>kind of document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4678" y="3824595"/>
            <a:ext cx="1780923" cy="1771399"/>
          </a:xfrm>
          <a:prstGeom prst="rect">
            <a:avLst/>
          </a:prstGeom>
        </p:spPr>
      </p:pic>
    </p:spTree>
    <p:extLst>
      <p:ext uri="{BB962C8B-B14F-4D97-AF65-F5344CB8AC3E}">
        <p14:creationId xmlns:p14="http://schemas.microsoft.com/office/powerpoint/2010/main" val="144106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0066" y="1189814"/>
            <a:ext cx="11651870" cy="3876537"/>
          </a:xfrm>
        </p:spPr>
        <p:txBody>
          <a:bodyPr/>
          <a:lstStyle/>
          <a:p>
            <a:pPr marL="0" indent="0">
              <a:buNone/>
            </a:pPr>
            <a:r>
              <a:rPr lang="en-US" sz="3136" dirty="0"/>
              <a:t>They appeal to developers :-</a:t>
            </a:r>
          </a:p>
          <a:p>
            <a:r>
              <a:rPr lang="en-US" sz="3136" dirty="0"/>
              <a:t>Promote code first development</a:t>
            </a:r>
          </a:p>
          <a:p>
            <a:r>
              <a:rPr lang="en-US" sz="3136" dirty="0"/>
              <a:t>Resilient to iterative schema changes</a:t>
            </a:r>
          </a:p>
          <a:p>
            <a:r>
              <a:rPr lang="en-US" sz="3136" dirty="0"/>
              <a:t>Richer query and indexing </a:t>
            </a:r>
            <a:r>
              <a:rPr lang="en-US" sz="2000" dirty="0"/>
              <a:t>(compared to KV stores) </a:t>
            </a:r>
            <a:endParaRPr lang="en-US" sz="3136" dirty="0"/>
          </a:p>
          <a:p>
            <a:r>
              <a:rPr lang="en-US" sz="3136" dirty="0"/>
              <a:t>Low impedance as object / JSON store; no ORM required</a:t>
            </a:r>
          </a:p>
          <a:p>
            <a:r>
              <a:rPr lang="en-US" sz="3136" dirty="0"/>
              <a:t>It just works</a:t>
            </a:r>
          </a:p>
          <a:p>
            <a:r>
              <a:rPr lang="en-US" sz="3136" dirty="0"/>
              <a:t>It’s fast</a:t>
            </a:r>
          </a:p>
        </p:txBody>
      </p:sp>
      <p:sp>
        <p:nvSpPr>
          <p:cNvPr id="2" name="Cloud 1"/>
          <p:cNvSpPr/>
          <p:nvPr/>
        </p:nvSpPr>
        <p:spPr bwMode="auto">
          <a:xfrm>
            <a:off x="8560820" y="4460063"/>
            <a:ext cx="3361118" cy="2180672"/>
          </a:xfrm>
          <a:prstGeom prst="cloud">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9" name="Can 8"/>
          <p:cNvSpPr/>
          <p:nvPr/>
        </p:nvSpPr>
        <p:spPr bwMode="auto">
          <a:xfrm>
            <a:off x="10590461" y="4887530"/>
            <a:ext cx="522840" cy="522840"/>
          </a:xfrm>
          <a:prstGeom prst="can">
            <a:avLst/>
          </a:prstGeom>
          <a:solidFill>
            <a:schemeClr val="accent1"/>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2" name="Can 11"/>
          <p:cNvSpPr/>
          <p:nvPr/>
        </p:nvSpPr>
        <p:spPr bwMode="auto">
          <a:xfrm>
            <a:off x="10838902" y="5107492"/>
            <a:ext cx="522840" cy="522840"/>
          </a:xfrm>
          <a:prstGeom prst="can">
            <a:avLst/>
          </a:prstGeom>
          <a:solidFill>
            <a:schemeClr val="accent1"/>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0" name="TextBox 9"/>
          <p:cNvSpPr txBox="1"/>
          <p:nvPr/>
        </p:nvSpPr>
        <p:spPr>
          <a:xfrm>
            <a:off x="9089358" y="5012414"/>
            <a:ext cx="1602825" cy="920469"/>
          </a:xfrm>
          <a:prstGeom prst="rect">
            <a:avLst/>
          </a:prstGeom>
          <a:noFill/>
        </p:spPr>
        <p:txBody>
          <a:bodyPr wrap="none" lIns="179259" tIns="143407" rIns="179259" bIns="143407" rtlCol="0">
            <a:spAutoFit/>
          </a:bodyPr>
          <a:lstStyle/>
          <a:p>
            <a:pPr defTabSz="896386">
              <a:lnSpc>
                <a:spcPct val="90000"/>
              </a:lnSpc>
              <a:spcAft>
                <a:spcPts val="588"/>
              </a:spcAft>
            </a:pPr>
            <a:r>
              <a:rPr lang="en-US" sz="1961" kern="0" dirty="0">
                <a:solidFill>
                  <a:schemeClr val="bg1"/>
                </a:solidFill>
              </a:rPr>
              <a:t>I</a:t>
            </a:r>
          </a:p>
          <a:p>
            <a:pPr defTabSz="896386">
              <a:lnSpc>
                <a:spcPct val="90000"/>
              </a:lnSpc>
              <a:spcAft>
                <a:spcPts val="588"/>
              </a:spcAft>
            </a:pPr>
            <a:r>
              <a:rPr lang="en-US" sz="1961" kern="0" dirty="0">
                <a:solidFill>
                  <a:schemeClr val="bg1"/>
                </a:solidFill>
              </a:rPr>
              <a:t>developers</a:t>
            </a:r>
          </a:p>
        </p:txBody>
      </p:sp>
      <p:sp>
        <p:nvSpPr>
          <p:cNvPr id="11" name="Heart 10"/>
          <p:cNvSpPr/>
          <p:nvPr/>
        </p:nvSpPr>
        <p:spPr bwMode="auto">
          <a:xfrm>
            <a:off x="9452906" y="5107493"/>
            <a:ext cx="448149" cy="358954"/>
          </a:xfrm>
          <a:prstGeom prst="hear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4" name="Title 2"/>
          <p:cNvSpPr>
            <a:spLocks noGrp="1"/>
          </p:cNvSpPr>
          <p:nvPr>
            <p:ph type="title"/>
          </p:nvPr>
        </p:nvSpPr>
        <p:spPr>
          <a:xfrm>
            <a:off x="-366350" y="182676"/>
            <a:ext cx="11414647" cy="1063336"/>
          </a:xfrm>
        </p:spPr>
        <p:txBody>
          <a:bodyPr/>
          <a:lstStyle/>
          <a:p>
            <a:r>
              <a:rPr lang="en-US" dirty="0" smtClean="0"/>
              <a:t>    </a:t>
            </a:r>
            <a:r>
              <a:rPr lang="en-US" sz="5684" dirty="0">
                <a:solidFill>
                  <a:schemeClr val="accent1"/>
                </a:solidFill>
              </a:rPr>
              <a:t>Developer Appeal</a:t>
            </a:r>
          </a:p>
        </p:txBody>
      </p:sp>
    </p:spTree>
    <p:extLst>
      <p:ext uri="{BB962C8B-B14F-4D97-AF65-F5344CB8AC3E}">
        <p14:creationId xmlns:p14="http://schemas.microsoft.com/office/powerpoint/2010/main" val="226638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684" dirty="0">
                <a:solidFill>
                  <a:schemeClr val="accent1"/>
                </a:solidFill>
              </a:rPr>
              <a:t>Azure DocumentDB</a:t>
            </a:r>
          </a:p>
        </p:txBody>
      </p:sp>
      <p:sp>
        <p:nvSpPr>
          <p:cNvPr id="5" name="Content Placeholder 2"/>
          <p:cNvSpPr txBox="1">
            <a:spLocks/>
          </p:cNvSpPr>
          <p:nvPr/>
        </p:nvSpPr>
        <p:spPr>
          <a:xfrm>
            <a:off x="416717" y="1423467"/>
            <a:ext cx="11774420" cy="624016"/>
          </a:xfrm>
          <a:prstGeom prst="rect">
            <a:avLst/>
          </a:prstGeom>
        </p:spPr>
        <p:txBody>
          <a:bodyPr vert="horz" wrap="square" lIns="143407" tIns="89630" rIns="143407" bIns="8963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896354">
              <a:buNone/>
            </a:pPr>
            <a:r>
              <a:rPr lang="en-US" sz="3136" dirty="0">
                <a:solidFill>
                  <a:schemeClr val="tx1"/>
                </a:solidFill>
              </a:rPr>
              <a:t>Fully-managed, highly-scalable, NoSQL document database service</a:t>
            </a:r>
          </a:p>
        </p:txBody>
      </p:sp>
      <p:sp>
        <p:nvSpPr>
          <p:cNvPr id="15" name="TextBox 14"/>
          <p:cNvSpPr txBox="1"/>
          <p:nvPr/>
        </p:nvSpPr>
        <p:spPr>
          <a:xfrm>
            <a:off x="122986" y="4852087"/>
            <a:ext cx="2582762" cy="1286671"/>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query over schema-free JSON</a:t>
            </a:r>
          </a:p>
        </p:txBody>
      </p:sp>
      <p:sp>
        <p:nvSpPr>
          <p:cNvPr id="16" name="TextBox 15"/>
          <p:cNvSpPr txBox="1"/>
          <p:nvPr/>
        </p:nvSpPr>
        <p:spPr>
          <a:xfrm>
            <a:off x="2709585" y="4826280"/>
            <a:ext cx="3054729" cy="1031252"/>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multi-document</a:t>
            </a:r>
          </a:p>
          <a:p>
            <a:pPr algn="ctr" defTabSz="896386">
              <a:lnSpc>
                <a:spcPct val="90000"/>
              </a:lnSpc>
              <a:spcAft>
                <a:spcPts val="588"/>
              </a:spcAft>
            </a:pPr>
            <a:r>
              <a:rPr lang="en-US" sz="2353" kern="0" dirty="0">
                <a:solidFill>
                  <a:sysClr val="windowText" lastClr="000000"/>
                </a:solidFill>
                <a:latin typeface="+mj-lt"/>
              </a:rPr>
              <a:t>transactions</a:t>
            </a:r>
          </a:p>
        </p:txBody>
      </p:sp>
      <p:sp>
        <p:nvSpPr>
          <p:cNvPr id="17" name="TextBox 16"/>
          <p:cNvSpPr txBox="1"/>
          <p:nvPr/>
        </p:nvSpPr>
        <p:spPr>
          <a:xfrm>
            <a:off x="5647754" y="4852081"/>
            <a:ext cx="3054729" cy="954320"/>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tunable, high performance</a:t>
            </a:r>
          </a:p>
        </p:txBody>
      </p:sp>
      <p:sp>
        <p:nvSpPr>
          <p:cNvPr id="21" name="Rectangle 20"/>
          <p:cNvSpPr/>
          <p:nvPr/>
        </p:nvSpPr>
        <p:spPr bwMode="auto">
          <a:xfrm>
            <a:off x="8463255" y="3952747"/>
            <a:ext cx="3363436" cy="963210"/>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8" name="TextBox 17"/>
          <p:cNvSpPr txBox="1"/>
          <p:nvPr/>
        </p:nvSpPr>
        <p:spPr>
          <a:xfrm>
            <a:off x="8763880" y="4824880"/>
            <a:ext cx="3054729" cy="1286671"/>
          </a:xfrm>
          <a:prstGeom prst="rect">
            <a:avLst/>
          </a:prstGeom>
          <a:noFill/>
        </p:spPr>
        <p:txBody>
          <a:bodyPr wrap="square" lIns="179259" tIns="143407" rIns="179259" bIns="143407" rtlCol="0">
            <a:spAutoFit/>
          </a:bodyPr>
          <a:lstStyle/>
          <a:p>
            <a:pPr algn="ctr" defTabSz="896386">
              <a:lnSpc>
                <a:spcPct val="90000"/>
              </a:lnSpc>
              <a:spcAft>
                <a:spcPts val="588"/>
              </a:spcAft>
            </a:pPr>
            <a:r>
              <a:rPr lang="en-US" sz="2353" kern="0" dirty="0">
                <a:solidFill>
                  <a:sysClr val="windowText" lastClr="000000"/>
                </a:solidFill>
                <a:latin typeface="+mj-lt"/>
              </a:rPr>
              <a:t>fully managed and designed for massive scale</a:t>
            </a:r>
          </a:p>
        </p:txBody>
      </p:sp>
      <p:grpSp>
        <p:nvGrpSpPr>
          <p:cNvPr id="63" name="Group 62"/>
          <p:cNvGrpSpPr>
            <a:grpSpLocks noChangeAspect="1"/>
          </p:cNvGrpSpPr>
          <p:nvPr/>
        </p:nvGrpSpPr>
        <p:grpSpPr>
          <a:xfrm>
            <a:off x="3669443" y="2434811"/>
            <a:ext cx="1205093" cy="1737113"/>
            <a:chOff x="5265737" y="1597819"/>
            <a:chExt cx="1899194" cy="2737643"/>
          </a:xfrm>
        </p:grpSpPr>
        <p:sp>
          <p:nvSpPr>
            <p:cNvPr id="64" name="Rectangle 63"/>
            <p:cNvSpPr/>
            <p:nvPr/>
          </p:nvSpPr>
          <p:spPr bwMode="auto">
            <a:xfrm>
              <a:off x="5265737" y="2278062"/>
              <a:ext cx="1752600" cy="2057400"/>
            </a:xfrm>
            <a:prstGeom prst="rect">
              <a:avLst/>
            </a:prstGeom>
            <a:solidFill>
              <a:srgbClr val="6169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fontAlgn="base">
                <a:lnSpc>
                  <a:spcPct val="90000"/>
                </a:lnSpc>
                <a:spcBef>
                  <a:spcPct val="0"/>
                </a:spcBef>
                <a:spcAft>
                  <a:spcPct val="0"/>
                </a:spcAft>
              </a:pPr>
              <a:r>
                <a:rPr lang="en-US" sz="5399" kern="0" dirty="0">
                  <a:solidFill>
                    <a:schemeClr val="bg1"/>
                  </a:solidFill>
                  <a:ea typeface="Segoe UI" pitchFamily="34" charset="0"/>
                  <a:cs typeface="Segoe UI" pitchFamily="34" charset="0"/>
                </a:rPr>
                <a:t>JS</a:t>
              </a:r>
              <a:endParaRPr lang="en-US" sz="2400" kern="0" dirty="0">
                <a:solidFill>
                  <a:schemeClr val="bg1"/>
                </a:solidFill>
                <a:ea typeface="Segoe UI" pitchFamily="34" charset="0"/>
                <a:cs typeface="Segoe UI" pitchFamily="34" charset="0"/>
              </a:endParaRPr>
            </a:p>
          </p:txBody>
        </p:sp>
        <p:grpSp>
          <p:nvGrpSpPr>
            <p:cNvPr id="65" name="Group 64"/>
            <p:cNvGrpSpPr/>
            <p:nvPr/>
          </p:nvGrpSpPr>
          <p:grpSpPr bwMode="black">
            <a:xfrm>
              <a:off x="5913437" y="1597819"/>
              <a:ext cx="1251494" cy="979487"/>
              <a:chOff x="5184775" y="225425"/>
              <a:chExt cx="1500188" cy="1220788"/>
            </a:xfrm>
            <a:solidFill>
              <a:srgbClr val="FFFFFF"/>
            </a:solidFill>
          </p:grpSpPr>
          <p:sp>
            <p:nvSpPr>
              <p:cNvPr id="6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600" kern="0">
                  <a:solidFill>
                    <a:sysClr val="windowText" lastClr="000000"/>
                  </a:solidFill>
                </a:endParaRPr>
              </a:p>
            </p:txBody>
          </p:sp>
          <p:sp>
            <p:nvSpPr>
              <p:cNvPr id="67" name="Oval 87"/>
              <p:cNvSpPr>
                <a:spLocks noChangeArrowheads="1"/>
              </p:cNvSpPr>
              <p:nvPr/>
            </p:nvSpPr>
            <p:spPr bwMode="black">
              <a:xfrm>
                <a:off x="5630863" y="812800"/>
                <a:ext cx="203200" cy="203200"/>
              </a:xfrm>
              <a:prstGeom prst="ellipse">
                <a:avLst/>
              </a:pr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600" kern="0">
                  <a:solidFill>
                    <a:sysClr val="windowText" lastClr="000000"/>
                  </a:solidFill>
                </a:endParaRPr>
              </a:p>
            </p:txBody>
          </p:sp>
          <p:sp>
            <p:nvSpPr>
              <p:cNvPr id="6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sz="1600" kern="0">
                  <a:solidFill>
                    <a:sysClr val="windowText" lastClr="000000"/>
                  </a:solidFill>
                </a:endParaRPr>
              </a:p>
            </p:txBody>
          </p:sp>
        </p:grpSp>
      </p:grpSp>
      <p:grpSp>
        <p:nvGrpSpPr>
          <p:cNvPr id="69" name="Group 68"/>
          <p:cNvGrpSpPr>
            <a:grpSpLocks noChangeAspect="1"/>
          </p:cNvGrpSpPr>
          <p:nvPr/>
        </p:nvGrpSpPr>
        <p:grpSpPr>
          <a:xfrm>
            <a:off x="177383" y="2229139"/>
            <a:ext cx="2783059" cy="2639900"/>
            <a:chOff x="3866797" y="623221"/>
            <a:chExt cx="4945901" cy="4691483"/>
          </a:xfrm>
        </p:grpSpPr>
        <p:sp>
          <p:nvSpPr>
            <p:cNvPr id="70" name="TextBox 69"/>
            <p:cNvSpPr txBox="1"/>
            <p:nvPr/>
          </p:nvSpPr>
          <p:spPr>
            <a:xfrm>
              <a:off x="3866797" y="623221"/>
              <a:ext cx="4945901" cy="4691483"/>
            </a:xfrm>
            <a:prstGeom prst="rect">
              <a:avLst/>
            </a:prstGeom>
            <a:noFill/>
          </p:spPr>
          <p:txBody>
            <a:bodyPr wrap="none" lIns="182854" tIns="146284" rIns="182854" bIns="146284" rtlCol="0">
              <a:spAutoFit/>
            </a:bodyPr>
            <a:lstStyle/>
            <a:p>
              <a:pPr defTabSz="896386">
                <a:lnSpc>
                  <a:spcPct val="90000"/>
                </a:lnSpc>
                <a:spcAft>
                  <a:spcPts val="600"/>
                </a:spcAft>
              </a:pPr>
              <a:r>
                <a:rPr lang="en-US" sz="16596" kern="0" dirty="0">
                  <a:solidFill>
                    <a:srgbClr val="61697E"/>
                  </a:solidFill>
                  <a:latin typeface="+mj-lt"/>
                  <a:cs typeface="Consolas" panose="020B0609020204030204" pitchFamily="49" charset="0"/>
                </a:rPr>
                <a:t>{  }</a:t>
              </a:r>
              <a:endParaRPr lang="en-US" sz="11498" kern="0" dirty="0">
                <a:solidFill>
                  <a:srgbClr val="61697E"/>
                </a:solidFill>
                <a:latin typeface="+mj-lt"/>
                <a:cs typeface="Consolas" panose="020B0609020204030204" pitchFamily="49" charset="0"/>
              </a:endParaRPr>
            </a:p>
          </p:txBody>
        </p:sp>
        <p:sp>
          <p:nvSpPr>
            <p:cNvPr id="71" name="Freeform 128"/>
            <p:cNvSpPr>
              <a:spLocks noEditPoints="1"/>
            </p:cNvSpPr>
            <p:nvPr/>
          </p:nvSpPr>
          <p:spPr bwMode="black">
            <a:xfrm>
              <a:off x="5227636" y="1671105"/>
              <a:ext cx="2057400" cy="231801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61697E"/>
            </a:solidFill>
            <a:ln>
              <a:solidFill>
                <a:srgbClr val="61697E"/>
              </a:solidFill>
            </a:ln>
            <a:extLst/>
          </p:spPr>
          <p:txBody>
            <a:bodyPr vert="horz" wrap="square" lIns="91427" tIns="45713" rIns="91427" bIns="45713" numCol="1" anchor="t" anchorCtr="0" compatLnSpc="1">
              <a:prstTxWarp prst="textNoShape">
                <a:avLst/>
              </a:prstTxWarp>
            </a:bodyPr>
            <a:lstStyle/>
            <a:p>
              <a:pPr defTabSz="896386"/>
              <a:endParaRPr lang="en-US" kern="0">
                <a:solidFill>
                  <a:srgbClr val="5B9BD5"/>
                </a:solidFill>
              </a:endParaRPr>
            </a:p>
          </p:txBody>
        </p:sp>
        <p:sp>
          <p:nvSpPr>
            <p:cNvPr id="72" name="Rounded Rectangle 71"/>
            <p:cNvSpPr/>
            <p:nvPr/>
          </p:nvSpPr>
          <p:spPr bwMode="auto">
            <a:xfrm>
              <a:off x="4959334" y="3040062"/>
              <a:ext cx="1457263" cy="653785"/>
            </a:xfrm>
            <a:prstGeom prst="roundRect">
              <a:avLst/>
            </a:prstGeom>
            <a:solidFill>
              <a:srgbClr val="6169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600" b="1" kern="0" dirty="0">
                  <a:solidFill>
                    <a:schemeClr val="bg1"/>
                  </a:solidFill>
                  <a:ea typeface="Segoe UI" pitchFamily="34" charset="0"/>
                  <a:cs typeface="Segoe UI" pitchFamily="34" charset="0"/>
                </a:rPr>
                <a:t>SQL</a:t>
              </a:r>
              <a:endParaRPr lang="en-US" sz="1200" b="1" kern="0" dirty="0">
                <a:solidFill>
                  <a:schemeClr val="bg1"/>
                </a:solidFill>
                <a:ea typeface="Segoe UI" pitchFamily="34" charset="0"/>
                <a:cs typeface="Segoe UI" pitchFamily="34" charset="0"/>
              </a:endParaRPr>
            </a:p>
          </p:txBody>
        </p:sp>
      </p:grpSp>
      <p:grpSp>
        <p:nvGrpSpPr>
          <p:cNvPr id="73" name="Group 72"/>
          <p:cNvGrpSpPr>
            <a:grpSpLocks noChangeAspect="1"/>
          </p:cNvGrpSpPr>
          <p:nvPr/>
        </p:nvGrpSpPr>
        <p:grpSpPr>
          <a:xfrm>
            <a:off x="6181522" y="2521055"/>
            <a:ext cx="1973993" cy="1737113"/>
            <a:chOff x="4713287" y="1651732"/>
            <a:chExt cx="2857500" cy="2514600"/>
          </a:xfrm>
        </p:grpSpPr>
        <p:grpSp>
          <p:nvGrpSpPr>
            <p:cNvPr id="74" name="Group 73"/>
            <p:cNvGrpSpPr/>
            <p:nvPr/>
          </p:nvGrpSpPr>
          <p:grpSpPr>
            <a:xfrm>
              <a:off x="4713287" y="1651732"/>
              <a:ext cx="2857500" cy="2514600"/>
              <a:chOff x="4275137" y="2354262"/>
              <a:chExt cx="2857500" cy="2171700"/>
            </a:xfrm>
          </p:grpSpPr>
          <p:sp>
            <p:nvSpPr>
              <p:cNvPr id="76" name="Isosceles Triangle 75"/>
              <p:cNvSpPr/>
              <p:nvPr/>
            </p:nvSpPr>
            <p:spPr bwMode="auto">
              <a:xfrm>
                <a:off x="4541837" y="2544762"/>
                <a:ext cx="2362200" cy="1790700"/>
              </a:xfrm>
              <a:prstGeom prst="triangle">
                <a:avLst/>
              </a:prstGeom>
              <a:noFill/>
              <a:ln w="76200">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5494337" y="23542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p:cNvSpPr/>
              <p:nvPr/>
            </p:nvSpPr>
            <p:spPr bwMode="auto">
              <a:xfrm>
                <a:off x="6675437" y="41449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275137" y="41449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Freeform 139"/>
            <p:cNvSpPr>
              <a:spLocks/>
            </p:cNvSpPr>
            <p:nvPr/>
          </p:nvSpPr>
          <p:spPr bwMode="black">
            <a:xfrm>
              <a:off x="5680883" y="2744563"/>
              <a:ext cx="960406" cy="718123"/>
            </a:xfrm>
            <a:custGeom>
              <a:avLst/>
              <a:gdLst>
                <a:gd name="T0" fmla="*/ 384 w 450"/>
                <a:gd name="T1" fmla="*/ 111 h 378"/>
                <a:gd name="T2" fmla="*/ 388 w 450"/>
                <a:gd name="T3" fmla="*/ 104 h 378"/>
                <a:gd name="T4" fmla="*/ 381 w 450"/>
                <a:gd name="T5" fmla="*/ 97 h 378"/>
                <a:gd name="T6" fmla="*/ 349 w 450"/>
                <a:gd name="T7" fmla="*/ 97 h 378"/>
                <a:gd name="T8" fmla="*/ 257 w 450"/>
                <a:gd name="T9" fmla="*/ 68 h 378"/>
                <a:gd name="T10" fmla="*/ 231 w 450"/>
                <a:gd name="T11" fmla="*/ 50 h 378"/>
                <a:gd name="T12" fmla="*/ 231 w 450"/>
                <a:gd name="T13" fmla="*/ 33 h 378"/>
                <a:gd name="T14" fmla="*/ 242 w 450"/>
                <a:gd name="T15" fmla="*/ 17 h 378"/>
                <a:gd name="T16" fmla="*/ 224 w 450"/>
                <a:gd name="T17" fmla="*/ 0 h 378"/>
                <a:gd name="T18" fmla="*/ 207 w 450"/>
                <a:gd name="T19" fmla="*/ 17 h 378"/>
                <a:gd name="T20" fmla="*/ 217 w 450"/>
                <a:gd name="T21" fmla="*/ 33 h 378"/>
                <a:gd name="T22" fmla="*/ 217 w 450"/>
                <a:gd name="T23" fmla="*/ 50 h 378"/>
                <a:gd name="T24" fmla="*/ 192 w 450"/>
                <a:gd name="T25" fmla="*/ 68 h 378"/>
                <a:gd name="T26" fmla="*/ 99 w 450"/>
                <a:gd name="T27" fmla="*/ 97 h 378"/>
                <a:gd name="T28" fmla="*/ 69 w 450"/>
                <a:gd name="T29" fmla="*/ 97 h 378"/>
                <a:gd name="T30" fmla="*/ 62 w 450"/>
                <a:gd name="T31" fmla="*/ 104 h 378"/>
                <a:gd name="T32" fmla="*/ 66 w 450"/>
                <a:gd name="T33" fmla="*/ 111 h 378"/>
                <a:gd name="T34" fmla="*/ 6 w 450"/>
                <a:gd name="T35" fmla="*/ 255 h 378"/>
                <a:gd name="T36" fmla="*/ 20 w 450"/>
                <a:gd name="T37" fmla="*/ 255 h 378"/>
                <a:gd name="T38" fmla="*/ 69 w 450"/>
                <a:gd name="T39" fmla="*/ 136 h 378"/>
                <a:gd name="T40" fmla="*/ 125 w 450"/>
                <a:gd name="T41" fmla="*/ 270 h 378"/>
                <a:gd name="T42" fmla="*/ 0 w 450"/>
                <a:gd name="T43" fmla="*/ 270 h 378"/>
                <a:gd name="T44" fmla="*/ 69 w 450"/>
                <a:gd name="T45" fmla="*/ 319 h 378"/>
                <a:gd name="T46" fmla="*/ 139 w 450"/>
                <a:gd name="T47" fmla="*/ 270 h 378"/>
                <a:gd name="T48" fmla="*/ 73 w 450"/>
                <a:gd name="T49" fmla="*/ 112 h 378"/>
                <a:gd name="T50" fmla="*/ 196 w 450"/>
                <a:gd name="T51" fmla="*/ 112 h 378"/>
                <a:gd name="T52" fmla="*/ 213 w 450"/>
                <a:gd name="T53" fmla="*/ 122 h 378"/>
                <a:gd name="T54" fmla="*/ 213 w 450"/>
                <a:gd name="T55" fmla="*/ 328 h 378"/>
                <a:gd name="T56" fmla="*/ 108 w 450"/>
                <a:gd name="T57" fmla="*/ 367 h 378"/>
                <a:gd name="T58" fmla="*/ 108 w 450"/>
                <a:gd name="T59" fmla="*/ 378 h 378"/>
                <a:gd name="T60" fmla="*/ 342 w 450"/>
                <a:gd name="T61" fmla="*/ 378 h 378"/>
                <a:gd name="T62" fmla="*/ 342 w 450"/>
                <a:gd name="T63" fmla="*/ 367 h 378"/>
                <a:gd name="T64" fmla="*/ 236 w 450"/>
                <a:gd name="T65" fmla="*/ 328 h 378"/>
                <a:gd name="T66" fmla="*/ 236 w 450"/>
                <a:gd name="T67" fmla="*/ 122 h 378"/>
                <a:gd name="T68" fmla="*/ 252 w 450"/>
                <a:gd name="T69" fmla="*/ 112 h 378"/>
                <a:gd name="T70" fmla="*/ 377 w 450"/>
                <a:gd name="T71" fmla="*/ 112 h 378"/>
                <a:gd name="T72" fmla="*/ 317 w 450"/>
                <a:gd name="T73" fmla="*/ 255 h 378"/>
                <a:gd name="T74" fmla="*/ 331 w 450"/>
                <a:gd name="T75" fmla="*/ 255 h 378"/>
                <a:gd name="T76" fmla="*/ 380 w 450"/>
                <a:gd name="T77" fmla="*/ 136 h 378"/>
                <a:gd name="T78" fmla="*/ 436 w 450"/>
                <a:gd name="T79" fmla="*/ 270 h 378"/>
                <a:gd name="T80" fmla="*/ 311 w 450"/>
                <a:gd name="T81" fmla="*/ 270 h 378"/>
                <a:gd name="T82" fmla="*/ 380 w 450"/>
                <a:gd name="T83" fmla="*/ 319 h 378"/>
                <a:gd name="T84" fmla="*/ 450 w 450"/>
                <a:gd name="T85" fmla="*/ 270 h 378"/>
                <a:gd name="T86" fmla="*/ 384 w 450"/>
                <a:gd name="T87" fmla="*/ 11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0" h="378">
                  <a:moveTo>
                    <a:pt x="384" y="111"/>
                  </a:moveTo>
                  <a:cubicBezTo>
                    <a:pt x="386" y="110"/>
                    <a:pt x="388" y="107"/>
                    <a:pt x="388" y="104"/>
                  </a:cubicBezTo>
                  <a:cubicBezTo>
                    <a:pt x="388" y="100"/>
                    <a:pt x="385" y="97"/>
                    <a:pt x="381" y="97"/>
                  </a:cubicBezTo>
                  <a:cubicBezTo>
                    <a:pt x="349" y="97"/>
                    <a:pt x="349" y="97"/>
                    <a:pt x="349" y="97"/>
                  </a:cubicBezTo>
                  <a:cubicBezTo>
                    <a:pt x="321" y="89"/>
                    <a:pt x="292" y="74"/>
                    <a:pt x="257" y="68"/>
                  </a:cubicBezTo>
                  <a:cubicBezTo>
                    <a:pt x="251" y="59"/>
                    <a:pt x="242" y="52"/>
                    <a:pt x="231" y="50"/>
                  </a:cubicBezTo>
                  <a:cubicBezTo>
                    <a:pt x="231" y="33"/>
                    <a:pt x="231" y="33"/>
                    <a:pt x="231" y="33"/>
                  </a:cubicBezTo>
                  <a:cubicBezTo>
                    <a:pt x="237" y="31"/>
                    <a:pt x="242" y="24"/>
                    <a:pt x="242" y="17"/>
                  </a:cubicBezTo>
                  <a:cubicBezTo>
                    <a:pt x="242" y="8"/>
                    <a:pt x="234" y="0"/>
                    <a:pt x="224" y="0"/>
                  </a:cubicBezTo>
                  <a:cubicBezTo>
                    <a:pt x="215" y="0"/>
                    <a:pt x="207" y="8"/>
                    <a:pt x="207" y="17"/>
                  </a:cubicBezTo>
                  <a:cubicBezTo>
                    <a:pt x="207" y="24"/>
                    <a:pt x="211" y="31"/>
                    <a:pt x="217" y="33"/>
                  </a:cubicBezTo>
                  <a:cubicBezTo>
                    <a:pt x="217" y="50"/>
                    <a:pt x="217" y="50"/>
                    <a:pt x="217" y="50"/>
                  </a:cubicBezTo>
                  <a:cubicBezTo>
                    <a:pt x="206" y="52"/>
                    <a:pt x="197" y="59"/>
                    <a:pt x="192" y="68"/>
                  </a:cubicBezTo>
                  <a:cubicBezTo>
                    <a:pt x="156" y="74"/>
                    <a:pt x="128" y="89"/>
                    <a:pt x="99" y="97"/>
                  </a:cubicBezTo>
                  <a:cubicBezTo>
                    <a:pt x="69" y="97"/>
                    <a:pt x="69" y="97"/>
                    <a:pt x="69" y="97"/>
                  </a:cubicBezTo>
                  <a:cubicBezTo>
                    <a:pt x="65" y="97"/>
                    <a:pt x="62" y="100"/>
                    <a:pt x="62" y="104"/>
                  </a:cubicBezTo>
                  <a:cubicBezTo>
                    <a:pt x="62" y="107"/>
                    <a:pt x="63" y="110"/>
                    <a:pt x="66" y="111"/>
                  </a:cubicBezTo>
                  <a:cubicBezTo>
                    <a:pt x="6" y="255"/>
                    <a:pt x="6" y="255"/>
                    <a:pt x="6" y="255"/>
                  </a:cubicBezTo>
                  <a:cubicBezTo>
                    <a:pt x="20" y="255"/>
                    <a:pt x="20" y="255"/>
                    <a:pt x="20" y="255"/>
                  </a:cubicBezTo>
                  <a:cubicBezTo>
                    <a:pt x="69" y="136"/>
                    <a:pt x="69" y="136"/>
                    <a:pt x="69" y="136"/>
                  </a:cubicBezTo>
                  <a:cubicBezTo>
                    <a:pt x="125" y="270"/>
                    <a:pt x="125" y="270"/>
                    <a:pt x="125" y="270"/>
                  </a:cubicBezTo>
                  <a:cubicBezTo>
                    <a:pt x="0" y="270"/>
                    <a:pt x="0" y="270"/>
                    <a:pt x="0" y="270"/>
                  </a:cubicBezTo>
                  <a:cubicBezTo>
                    <a:pt x="0" y="297"/>
                    <a:pt x="31" y="319"/>
                    <a:pt x="69" y="319"/>
                  </a:cubicBezTo>
                  <a:cubicBezTo>
                    <a:pt x="108" y="319"/>
                    <a:pt x="139" y="297"/>
                    <a:pt x="139" y="270"/>
                  </a:cubicBezTo>
                  <a:cubicBezTo>
                    <a:pt x="73" y="112"/>
                    <a:pt x="73" y="112"/>
                    <a:pt x="73" y="112"/>
                  </a:cubicBezTo>
                  <a:cubicBezTo>
                    <a:pt x="196" y="112"/>
                    <a:pt x="196" y="112"/>
                    <a:pt x="196" y="112"/>
                  </a:cubicBezTo>
                  <a:cubicBezTo>
                    <a:pt x="201" y="117"/>
                    <a:pt x="206" y="120"/>
                    <a:pt x="213" y="122"/>
                  </a:cubicBezTo>
                  <a:cubicBezTo>
                    <a:pt x="213" y="328"/>
                    <a:pt x="213" y="328"/>
                    <a:pt x="213" y="328"/>
                  </a:cubicBezTo>
                  <a:cubicBezTo>
                    <a:pt x="164" y="331"/>
                    <a:pt x="124" y="351"/>
                    <a:pt x="108" y="367"/>
                  </a:cubicBezTo>
                  <a:cubicBezTo>
                    <a:pt x="108" y="370"/>
                    <a:pt x="108" y="373"/>
                    <a:pt x="108" y="378"/>
                  </a:cubicBezTo>
                  <a:cubicBezTo>
                    <a:pt x="114" y="378"/>
                    <a:pt x="335" y="378"/>
                    <a:pt x="342" y="378"/>
                  </a:cubicBezTo>
                  <a:cubicBezTo>
                    <a:pt x="342" y="373"/>
                    <a:pt x="342" y="370"/>
                    <a:pt x="342" y="367"/>
                  </a:cubicBezTo>
                  <a:cubicBezTo>
                    <a:pt x="326" y="351"/>
                    <a:pt x="285" y="331"/>
                    <a:pt x="236" y="328"/>
                  </a:cubicBezTo>
                  <a:cubicBezTo>
                    <a:pt x="236" y="122"/>
                    <a:pt x="236" y="122"/>
                    <a:pt x="236" y="122"/>
                  </a:cubicBezTo>
                  <a:cubicBezTo>
                    <a:pt x="242" y="120"/>
                    <a:pt x="248" y="117"/>
                    <a:pt x="252" y="112"/>
                  </a:cubicBezTo>
                  <a:cubicBezTo>
                    <a:pt x="377" y="112"/>
                    <a:pt x="377" y="112"/>
                    <a:pt x="377" y="112"/>
                  </a:cubicBezTo>
                  <a:cubicBezTo>
                    <a:pt x="317" y="255"/>
                    <a:pt x="317" y="255"/>
                    <a:pt x="317" y="255"/>
                  </a:cubicBezTo>
                  <a:cubicBezTo>
                    <a:pt x="331" y="255"/>
                    <a:pt x="331" y="255"/>
                    <a:pt x="331" y="255"/>
                  </a:cubicBezTo>
                  <a:cubicBezTo>
                    <a:pt x="380" y="136"/>
                    <a:pt x="380" y="136"/>
                    <a:pt x="380" y="136"/>
                  </a:cubicBezTo>
                  <a:cubicBezTo>
                    <a:pt x="436" y="270"/>
                    <a:pt x="436" y="270"/>
                    <a:pt x="436" y="270"/>
                  </a:cubicBezTo>
                  <a:cubicBezTo>
                    <a:pt x="311" y="270"/>
                    <a:pt x="311" y="270"/>
                    <a:pt x="311" y="270"/>
                  </a:cubicBezTo>
                  <a:cubicBezTo>
                    <a:pt x="311" y="297"/>
                    <a:pt x="342" y="319"/>
                    <a:pt x="380" y="319"/>
                  </a:cubicBezTo>
                  <a:cubicBezTo>
                    <a:pt x="419" y="319"/>
                    <a:pt x="450" y="297"/>
                    <a:pt x="450" y="270"/>
                  </a:cubicBezTo>
                  <a:lnTo>
                    <a:pt x="384" y="111"/>
                  </a:lnTo>
                  <a:close/>
                </a:path>
              </a:pathLst>
            </a:custGeom>
            <a:solidFill>
              <a:srgbClr val="FFFFFF"/>
            </a:solidFill>
            <a:ln w="19050">
              <a:solidFill>
                <a:srgbClr val="61697E"/>
              </a:solidFill>
            </a:ln>
          </p:spPr>
          <p:txBody>
            <a:bodyPr vert="horz" wrap="square" lIns="82293" tIns="41147" rIns="82293" bIns="41147" numCol="1" anchor="t" anchorCtr="0" compatLnSpc="1">
              <a:prstTxWarp prst="textNoShape">
                <a:avLst/>
              </a:prstTxWarp>
            </a:bodyPr>
            <a:lstStyle/>
            <a:p>
              <a:pPr defTabSz="896386"/>
              <a:endParaRPr lang="en-US" sz="1600" kern="0">
                <a:solidFill>
                  <a:sysClr val="windowText" lastClr="000000"/>
                </a:solidFill>
              </a:endParaRPr>
            </a:p>
          </p:txBody>
        </p:sp>
      </p:grpSp>
      <p:grpSp>
        <p:nvGrpSpPr>
          <p:cNvPr id="88" name="Group 87"/>
          <p:cNvGrpSpPr/>
          <p:nvPr/>
        </p:nvGrpSpPr>
        <p:grpSpPr>
          <a:xfrm>
            <a:off x="9108231" y="2864928"/>
            <a:ext cx="2598282" cy="1393241"/>
            <a:chOff x="357183" y="5281771"/>
            <a:chExt cx="2717074" cy="1426986"/>
          </a:xfrm>
        </p:grpSpPr>
        <p:sp>
          <p:nvSpPr>
            <p:cNvPr id="89" name="Oval 88"/>
            <p:cNvSpPr/>
            <p:nvPr/>
          </p:nvSpPr>
          <p:spPr bwMode="auto">
            <a:xfrm>
              <a:off x="889366" y="5560113"/>
              <a:ext cx="796007" cy="718767"/>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0" name="Oval 89"/>
            <p:cNvSpPr/>
            <p:nvPr/>
          </p:nvSpPr>
          <p:spPr bwMode="auto">
            <a:xfrm>
              <a:off x="1269183" y="5281771"/>
              <a:ext cx="1038273" cy="1102713"/>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1" name="Oval 90"/>
            <p:cNvSpPr/>
            <p:nvPr/>
          </p:nvSpPr>
          <p:spPr bwMode="auto">
            <a:xfrm>
              <a:off x="2058508" y="5671332"/>
              <a:ext cx="522515" cy="471896"/>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2" name="Rectangle 91"/>
            <p:cNvSpPr/>
            <p:nvPr/>
          </p:nvSpPr>
          <p:spPr bwMode="auto">
            <a:xfrm>
              <a:off x="357183" y="6099157"/>
              <a:ext cx="2717074" cy="609600"/>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3" name="Oval 92"/>
            <p:cNvSpPr/>
            <p:nvPr/>
          </p:nvSpPr>
          <p:spPr bwMode="auto">
            <a:xfrm>
              <a:off x="1995795" y="5368121"/>
              <a:ext cx="522515" cy="535278"/>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4" name="Down Arrow 93"/>
            <p:cNvSpPr/>
            <p:nvPr/>
          </p:nvSpPr>
          <p:spPr bwMode="auto">
            <a:xfrm>
              <a:off x="1266617" y="5954646"/>
              <a:ext cx="581037" cy="491158"/>
            </a:xfrm>
            <a:prstGeom prst="downArrow">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5" name="Down Arrow 94"/>
            <p:cNvSpPr/>
            <p:nvPr/>
          </p:nvSpPr>
          <p:spPr bwMode="auto">
            <a:xfrm rot="10800000">
              <a:off x="1557535" y="5607999"/>
              <a:ext cx="581037" cy="491158"/>
            </a:xfrm>
            <a:prstGeom prst="downArrow">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3377936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body" sz="quarter" idx="12"/>
          </p:nvPr>
        </p:nvSpPr>
        <p:spPr>
          <a:prstGeom prst="rect">
            <a:avLst/>
          </a:prstGeom>
        </p:spPr>
        <p:txBody>
          <a:bodyPr/>
          <a:lstStyle/>
          <a:p>
            <a:pPr>
              <a:lnSpc>
                <a:spcPct val="100000"/>
              </a:lnSpc>
              <a:spcBef>
                <a:spcPts val="0"/>
              </a:spcBef>
            </a:pPr>
            <a:r>
              <a:rPr lang="en-US" dirty="0" smtClean="0"/>
              <a:t>Starting with the basics</a:t>
            </a:r>
            <a:endParaRPr lang="en-US" dirty="0"/>
          </a:p>
        </p:txBody>
      </p:sp>
      <p:sp>
        <p:nvSpPr>
          <p:cNvPr id="3" name="Title 2"/>
          <p:cNvSpPr>
            <a:spLocks noGrp="1"/>
          </p:cNvSpPr>
          <p:nvPr>
            <p:ph type="title"/>
          </p:nvPr>
        </p:nvSpPr>
        <p:spPr>
          <a:prstGeom prst="rect">
            <a:avLst/>
          </a:prstGeom>
        </p:spPr>
        <p:txBody>
          <a:bodyPr/>
          <a:lstStyle/>
          <a:p>
            <a:r>
              <a:rPr lang="en-US" dirty="0" smtClean="0">
                <a:solidFill>
                  <a:schemeClr val="bg1"/>
                </a:solidFill>
              </a:rPr>
              <a:t>Architecture</a:t>
            </a:r>
            <a:endParaRPr lang="en-US" dirty="0">
              <a:solidFill>
                <a:schemeClr val="bg1"/>
              </a:solidFill>
            </a:endParaRPr>
          </a:p>
        </p:txBody>
      </p:sp>
    </p:spTree>
    <p:extLst>
      <p:ext uri="{BB962C8B-B14F-4D97-AF65-F5344CB8AC3E}">
        <p14:creationId xmlns:p14="http://schemas.microsoft.com/office/powerpoint/2010/main" val="1275784996"/>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DocumentDB</a:t>
            </a:r>
            <a:br>
              <a:rPr lang="en-US" sz="5399" dirty="0">
                <a:solidFill>
                  <a:schemeClr val="bg1"/>
                </a:solidFill>
              </a:rPr>
            </a:br>
            <a:r>
              <a:rPr lang="en-US" sz="5399" dirty="0">
                <a:solidFill>
                  <a:schemeClr val="bg1"/>
                </a:solidFill>
              </a:rPr>
              <a:t>is particularly</a:t>
            </a:r>
            <a:br>
              <a:rPr lang="en-US" sz="5399" dirty="0">
                <a:solidFill>
                  <a:schemeClr val="bg1"/>
                </a:solidFill>
              </a:rPr>
            </a:br>
            <a:r>
              <a:rPr lang="en-US" sz="5399" dirty="0">
                <a:solidFill>
                  <a:schemeClr val="bg1"/>
                </a:solidFill>
              </a:rPr>
              <a:t>suited for web </a:t>
            </a:r>
            <a:br>
              <a:rPr lang="en-US" sz="5399" dirty="0">
                <a:solidFill>
                  <a:schemeClr val="bg1"/>
                </a:solidFill>
              </a:rPr>
            </a:br>
            <a:r>
              <a:rPr lang="en-US" sz="5399" dirty="0">
                <a:solidFill>
                  <a:schemeClr val="bg1"/>
                </a:solidFill>
              </a:rPr>
              <a:t>and mobile </a:t>
            </a:r>
            <a:br>
              <a:rPr lang="en-US" sz="5399" dirty="0">
                <a:solidFill>
                  <a:schemeClr val="bg1"/>
                </a:solidFill>
              </a:rPr>
            </a:br>
            <a:r>
              <a:rPr lang="en-US" sz="5399" dirty="0">
                <a:solidFill>
                  <a:schemeClr val="bg1"/>
                </a:solidFill>
              </a:rPr>
              <a:t>applications</a:t>
            </a:r>
          </a:p>
        </p:txBody>
      </p:sp>
      <p:sp>
        <p:nvSpPr>
          <p:cNvPr id="14" name="Rectangle 13"/>
          <p:cNvSpPr/>
          <p:nvPr/>
        </p:nvSpPr>
        <p:spPr bwMode="auto">
          <a:xfrm>
            <a:off x="6096002" y="-2611"/>
            <a:ext cx="6093549" cy="68552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564" y="271662"/>
            <a:ext cx="1459775" cy="94801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03" tIns="45702" rIns="91403" bIns="45702" numCol="1" anchor="t" anchorCtr="0" compatLnSpc="1">
            <a:prstTxWarp prst="textNoShape">
              <a:avLst/>
            </a:prstTxWarp>
          </a:bodyPr>
          <a:lstStyle/>
          <a:p>
            <a:pPr defTabSz="896386"/>
            <a:endParaRPr lang="en-US" sz="1799" kern="0" dirty="0">
              <a:solidFill>
                <a:srgbClr val="000000"/>
              </a:solidFill>
            </a:endParaRPr>
          </a:p>
        </p:txBody>
      </p:sp>
      <p:sp>
        <p:nvSpPr>
          <p:cNvPr id="17" name="Freeform 95"/>
          <p:cNvSpPr>
            <a:spLocks/>
          </p:cNvSpPr>
          <p:nvPr/>
        </p:nvSpPr>
        <p:spPr bwMode="auto">
          <a:xfrm flipH="1">
            <a:off x="6146695" y="422459"/>
            <a:ext cx="1686297" cy="105330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defTabSz="896386"/>
            <a:endParaRPr lang="en-US" sz="1799" kern="0" dirty="0">
              <a:solidFill>
                <a:srgbClr val="000000"/>
              </a:solidFill>
            </a:endParaRPr>
          </a:p>
        </p:txBody>
      </p:sp>
      <p:sp>
        <p:nvSpPr>
          <p:cNvPr id="18" name="Freeform 95"/>
          <p:cNvSpPr>
            <a:spLocks/>
          </p:cNvSpPr>
          <p:nvPr/>
        </p:nvSpPr>
        <p:spPr bwMode="auto">
          <a:xfrm flipH="1">
            <a:off x="5334708" y="910550"/>
            <a:ext cx="1243458" cy="80752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03" tIns="45702" rIns="91403" bIns="45702" numCol="1" anchor="t" anchorCtr="0" compatLnSpc="1">
            <a:prstTxWarp prst="textNoShape">
              <a:avLst/>
            </a:prstTxWarp>
          </a:bodyPr>
          <a:lstStyle/>
          <a:p>
            <a:pPr defTabSz="896386"/>
            <a:endParaRPr lang="en-US" sz="1799" kern="0" dirty="0">
              <a:solidFill>
                <a:srgbClr val="505050"/>
              </a:solidFill>
            </a:endParaRPr>
          </a:p>
        </p:txBody>
      </p:sp>
      <p:sp>
        <p:nvSpPr>
          <p:cNvPr id="24" name="Text Placeholder 3"/>
          <p:cNvSpPr txBox="1">
            <a:spLocks/>
          </p:cNvSpPr>
          <p:nvPr/>
        </p:nvSpPr>
        <p:spPr>
          <a:xfrm>
            <a:off x="6295264" y="2527429"/>
            <a:ext cx="5894285" cy="3714712"/>
          </a:xfrm>
          <a:prstGeom prst="rect">
            <a:avLst/>
          </a:prstGeom>
        </p:spPr>
        <p:txBody>
          <a:bodyPr vert="horz" wrap="square" lIns="146245" tIns="91403" rIns="146245" bIns="91403"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Catalog data</a:t>
            </a:r>
          </a:p>
          <a:p>
            <a:pPr defTabSz="896354">
              <a:lnSpc>
                <a:spcPct val="125000"/>
              </a:lnSpc>
              <a:spcBef>
                <a:spcPts val="0"/>
              </a:spcBef>
            </a:pPr>
            <a:r>
              <a:rPr lang="en-US" sz="3600" dirty="0">
                <a:solidFill>
                  <a:srgbClr val="0071BC"/>
                </a:solidFill>
              </a:rPr>
              <a:t>Preferences and state</a:t>
            </a:r>
          </a:p>
          <a:p>
            <a:pPr defTabSz="896354">
              <a:lnSpc>
                <a:spcPct val="125000"/>
              </a:lnSpc>
              <a:spcBef>
                <a:spcPts val="0"/>
              </a:spcBef>
            </a:pPr>
            <a:r>
              <a:rPr lang="en-US" sz="3600" dirty="0">
                <a:solidFill>
                  <a:srgbClr val="0071BC"/>
                </a:solidFill>
              </a:rPr>
              <a:t>Event store</a:t>
            </a:r>
          </a:p>
          <a:p>
            <a:pPr defTabSz="896354">
              <a:lnSpc>
                <a:spcPct val="125000"/>
              </a:lnSpc>
              <a:spcBef>
                <a:spcPts val="0"/>
              </a:spcBef>
            </a:pPr>
            <a:r>
              <a:rPr lang="en-US" sz="3600" dirty="0">
                <a:solidFill>
                  <a:srgbClr val="0071BC"/>
                </a:solidFill>
              </a:rPr>
              <a:t>User generated content</a:t>
            </a:r>
          </a:p>
          <a:p>
            <a:pPr defTabSz="896354">
              <a:lnSpc>
                <a:spcPct val="125000"/>
              </a:lnSpc>
              <a:spcBef>
                <a:spcPts val="0"/>
              </a:spcBef>
            </a:pPr>
            <a:r>
              <a:rPr lang="en-US" sz="3600" dirty="0">
                <a:solidFill>
                  <a:srgbClr val="0071BC"/>
                </a:solidFill>
              </a:rPr>
              <a:t>Data exchange</a:t>
            </a:r>
          </a:p>
          <a:p>
            <a:pPr defTabSz="896354">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4260527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Reliable and </a:t>
            </a:r>
            <a:br>
              <a:rPr lang="en-US" sz="5399" dirty="0">
                <a:solidFill>
                  <a:schemeClr val="bg1"/>
                </a:solidFill>
              </a:rPr>
            </a:br>
            <a:r>
              <a:rPr lang="en-US" sz="5399" dirty="0">
                <a:solidFill>
                  <a:schemeClr val="bg1"/>
                </a:solidFill>
              </a:rPr>
              <a:t>predictable </a:t>
            </a:r>
            <a:br>
              <a:rPr lang="en-US" sz="5399" dirty="0">
                <a:solidFill>
                  <a:schemeClr val="bg1"/>
                </a:solidFill>
              </a:rPr>
            </a:br>
            <a:r>
              <a:rPr lang="en-US" sz="5399" dirty="0">
                <a:solidFill>
                  <a:schemeClr val="bg1"/>
                </a:solidFill>
              </a:rPr>
              <a:t>performance</a:t>
            </a:r>
          </a:p>
        </p:txBody>
      </p:sp>
      <p:sp>
        <p:nvSpPr>
          <p:cNvPr id="14" name="Rectangle 13"/>
          <p:cNvSpPr/>
          <p:nvPr/>
        </p:nvSpPr>
        <p:spPr bwMode="auto">
          <a:xfrm>
            <a:off x="6096000" y="487"/>
            <a:ext cx="609513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924304" y="405948"/>
            <a:ext cx="993586" cy="6452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7" name="Freeform 95"/>
          <p:cNvSpPr>
            <a:spLocks/>
          </p:cNvSpPr>
          <p:nvPr/>
        </p:nvSpPr>
        <p:spPr bwMode="auto">
          <a:xfrm flipH="1">
            <a:off x="6501269" y="1100621"/>
            <a:ext cx="1295913" cy="8094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8" name="Freeform 95"/>
          <p:cNvSpPr>
            <a:spLocks/>
          </p:cNvSpPr>
          <p:nvPr/>
        </p:nvSpPr>
        <p:spPr bwMode="auto">
          <a:xfrm flipH="1">
            <a:off x="5334511" y="728576"/>
            <a:ext cx="1522980" cy="9890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505050"/>
              </a:solidFill>
            </a:endParaRPr>
          </a:p>
        </p:txBody>
      </p:sp>
      <p:sp>
        <p:nvSpPr>
          <p:cNvPr id="24" name="Text Placeholder 3"/>
          <p:cNvSpPr txBox="1">
            <a:spLocks/>
          </p:cNvSpPr>
          <p:nvPr/>
        </p:nvSpPr>
        <p:spPr>
          <a:xfrm>
            <a:off x="6501269" y="2176794"/>
            <a:ext cx="5507756" cy="4002609"/>
          </a:xfrm>
          <a:prstGeom prst="rect">
            <a:avLst/>
          </a:prstGeom>
        </p:spPr>
        <p:txBody>
          <a:bodyPr vert="horz" wrap="square" lIns="146284" tIns="91427" rIns="146284" bIns="91427"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Fast &amp; predictable</a:t>
            </a:r>
          </a:p>
          <a:p>
            <a:pPr defTabSz="896354">
              <a:lnSpc>
                <a:spcPct val="125000"/>
              </a:lnSpc>
              <a:spcBef>
                <a:spcPts val="0"/>
              </a:spcBef>
            </a:pPr>
            <a:r>
              <a:rPr lang="en-US" sz="3600" dirty="0">
                <a:solidFill>
                  <a:srgbClr val="0071BC"/>
                </a:solidFill>
              </a:rPr>
              <a:t>Tunable consistency</a:t>
            </a:r>
          </a:p>
          <a:p>
            <a:pPr defTabSz="896354">
              <a:lnSpc>
                <a:spcPct val="125000"/>
              </a:lnSpc>
              <a:spcBef>
                <a:spcPts val="0"/>
              </a:spcBef>
            </a:pPr>
            <a:r>
              <a:rPr lang="en-US" sz="3600" dirty="0">
                <a:solidFill>
                  <a:srgbClr val="0071BC"/>
                </a:solidFill>
              </a:rPr>
              <a:t>Elastic scale</a:t>
            </a:r>
          </a:p>
          <a:p>
            <a:pPr defTabSz="896354">
              <a:spcAft>
                <a:spcPts val="1200"/>
              </a:spcAft>
            </a:pPr>
            <a:endParaRPr lang="en-US" sz="2000" dirty="0">
              <a:gradFill>
                <a:gsLst>
                  <a:gs pos="2917">
                    <a:srgbClr val="494949"/>
                  </a:gs>
                  <a:gs pos="30000">
                    <a:srgbClr val="494949"/>
                  </a:gs>
                </a:gsLst>
                <a:lin ang="5400000" scaled="0"/>
              </a:gradFill>
            </a:endParaRPr>
          </a:p>
        </p:txBody>
      </p:sp>
    </p:spTree>
    <p:extLst>
      <p:ext uri="{BB962C8B-B14F-4D97-AF65-F5344CB8AC3E}">
        <p14:creationId xmlns:p14="http://schemas.microsoft.com/office/powerpoint/2010/main" val="391150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Rapid </a:t>
            </a:r>
            <a:br>
              <a:rPr lang="en-US" sz="5399" dirty="0">
                <a:solidFill>
                  <a:schemeClr val="bg1"/>
                </a:solidFill>
              </a:rPr>
            </a:br>
            <a:r>
              <a:rPr lang="en-US" sz="5399" dirty="0">
                <a:solidFill>
                  <a:schemeClr val="bg1"/>
                </a:solidFill>
              </a:rPr>
              <a:t>development</a:t>
            </a:r>
          </a:p>
        </p:txBody>
      </p:sp>
      <p:sp>
        <p:nvSpPr>
          <p:cNvPr id="14" name="Rectangle 13"/>
          <p:cNvSpPr/>
          <p:nvPr/>
        </p:nvSpPr>
        <p:spPr bwMode="auto">
          <a:xfrm>
            <a:off x="6096000" y="487"/>
            <a:ext cx="609513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924304" y="405948"/>
            <a:ext cx="993586" cy="6452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7" name="Freeform 95"/>
          <p:cNvSpPr>
            <a:spLocks/>
          </p:cNvSpPr>
          <p:nvPr/>
        </p:nvSpPr>
        <p:spPr bwMode="auto">
          <a:xfrm flipH="1">
            <a:off x="6501269" y="1100621"/>
            <a:ext cx="1295913" cy="8094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3">
              <a:lumMod val="90000"/>
            </a:scheme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8" name="Freeform 95"/>
          <p:cNvSpPr>
            <a:spLocks/>
          </p:cNvSpPr>
          <p:nvPr/>
        </p:nvSpPr>
        <p:spPr bwMode="auto">
          <a:xfrm flipH="1">
            <a:off x="5334511" y="728576"/>
            <a:ext cx="1522980" cy="9890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3">
              <a:lumMod val="10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505050"/>
              </a:solidFill>
            </a:endParaRPr>
          </a:p>
        </p:txBody>
      </p:sp>
      <p:sp>
        <p:nvSpPr>
          <p:cNvPr id="24" name="Text Placeholder 3"/>
          <p:cNvSpPr txBox="1">
            <a:spLocks/>
          </p:cNvSpPr>
          <p:nvPr/>
        </p:nvSpPr>
        <p:spPr>
          <a:xfrm>
            <a:off x="6501268" y="2176794"/>
            <a:ext cx="5689867" cy="4002609"/>
          </a:xfrm>
          <a:prstGeom prst="rect">
            <a:avLst/>
          </a:prstGeom>
        </p:spPr>
        <p:txBody>
          <a:bodyPr vert="horz" wrap="square" lIns="146284" tIns="91427" rIns="146284" bIns="91427"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Build with familiar tools – SQL, REST, JSON, JavaScript</a:t>
            </a:r>
          </a:p>
          <a:p>
            <a:pPr defTabSz="896354">
              <a:lnSpc>
                <a:spcPct val="125000"/>
              </a:lnSpc>
              <a:spcBef>
                <a:spcPts val="0"/>
              </a:spcBef>
            </a:pPr>
            <a:r>
              <a:rPr lang="en-US" sz="3600" dirty="0">
                <a:solidFill>
                  <a:srgbClr val="0071BC"/>
                </a:solidFill>
              </a:rPr>
              <a:t>Easy to start</a:t>
            </a:r>
            <a:br>
              <a:rPr lang="en-US" sz="3600" dirty="0">
                <a:solidFill>
                  <a:srgbClr val="0071BC"/>
                </a:solidFill>
              </a:rPr>
            </a:br>
            <a:r>
              <a:rPr lang="en-US" sz="3600" dirty="0">
                <a:solidFill>
                  <a:srgbClr val="0071BC"/>
                </a:solidFill>
              </a:rPr>
              <a:t>Fully-managed</a:t>
            </a:r>
          </a:p>
          <a:p>
            <a:pPr defTabSz="896354">
              <a:spcAft>
                <a:spcPts val="1200"/>
              </a:spcAft>
            </a:pPr>
            <a:endParaRPr lang="en-US" sz="2000" dirty="0">
              <a:gradFill>
                <a:gsLst>
                  <a:gs pos="2917">
                    <a:srgbClr val="494949"/>
                  </a:gs>
                  <a:gs pos="30000">
                    <a:srgbClr val="494949"/>
                  </a:gs>
                </a:gsLst>
                <a:lin ang="5400000" scaled="0"/>
              </a:gradFill>
            </a:endParaRPr>
          </a:p>
        </p:txBody>
      </p:sp>
    </p:spTree>
    <p:extLst>
      <p:ext uri="{BB962C8B-B14F-4D97-AF65-F5344CB8AC3E}">
        <p14:creationId xmlns:p14="http://schemas.microsoft.com/office/powerpoint/2010/main" val="372406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399" dirty="0">
                <a:solidFill>
                  <a:schemeClr val="bg1"/>
                </a:solidFill>
              </a:rPr>
              <a:t>Part of the Azure</a:t>
            </a:r>
            <a:br>
              <a:rPr lang="en-US" sz="5399" dirty="0">
                <a:solidFill>
                  <a:schemeClr val="bg1"/>
                </a:solidFill>
              </a:rPr>
            </a:br>
            <a:r>
              <a:rPr lang="en-US" sz="5399" dirty="0">
                <a:solidFill>
                  <a:schemeClr val="bg1"/>
                </a:solidFill>
              </a:rPr>
              <a:t>ecosystem</a:t>
            </a:r>
          </a:p>
        </p:txBody>
      </p:sp>
      <p:sp>
        <p:nvSpPr>
          <p:cNvPr id="14" name="Rectangle 13"/>
          <p:cNvSpPr/>
          <p:nvPr/>
        </p:nvSpPr>
        <p:spPr bwMode="auto">
          <a:xfrm>
            <a:off x="6096000" y="487"/>
            <a:ext cx="6095136"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924304" y="405948"/>
            <a:ext cx="993586" cy="6452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7" name="Freeform 95"/>
          <p:cNvSpPr>
            <a:spLocks/>
          </p:cNvSpPr>
          <p:nvPr/>
        </p:nvSpPr>
        <p:spPr bwMode="auto">
          <a:xfrm flipH="1">
            <a:off x="6501269" y="1100621"/>
            <a:ext cx="1295913" cy="80946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lumMod val="40000"/>
              <a:lumOff val="60000"/>
            </a:schemeClr>
          </a:solidFill>
          <a:ln>
            <a:noFill/>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000000"/>
              </a:solidFill>
            </a:endParaRPr>
          </a:p>
        </p:txBody>
      </p:sp>
      <p:sp>
        <p:nvSpPr>
          <p:cNvPr id="18" name="Freeform 95"/>
          <p:cNvSpPr>
            <a:spLocks/>
          </p:cNvSpPr>
          <p:nvPr/>
        </p:nvSpPr>
        <p:spPr bwMode="auto">
          <a:xfrm flipH="1">
            <a:off x="5334511" y="728576"/>
            <a:ext cx="1522980" cy="9890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5">
              <a:lumMod val="75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896386"/>
            <a:endParaRPr lang="en-US" kern="0" dirty="0">
              <a:solidFill>
                <a:srgbClr val="505050"/>
              </a:solidFill>
            </a:endParaRPr>
          </a:p>
        </p:txBody>
      </p:sp>
      <p:sp>
        <p:nvSpPr>
          <p:cNvPr id="24" name="Text Placeholder 3"/>
          <p:cNvSpPr txBox="1">
            <a:spLocks/>
          </p:cNvSpPr>
          <p:nvPr/>
        </p:nvSpPr>
        <p:spPr>
          <a:xfrm>
            <a:off x="6488774" y="1853102"/>
            <a:ext cx="5689867" cy="4002609"/>
          </a:xfrm>
          <a:prstGeom prst="rect">
            <a:avLst/>
          </a:prstGeom>
        </p:spPr>
        <p:txBody>
          <a:bodyPr vert="horz" wrap="square" lIns="146284" tIns="91427" rIns="146284" bIns="91427"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896354">
              <a:lnSpc>
                <a:spcPct val="125000"/>
              </a:lnSpc>
              <a:spcBef>
                <a:spcPts val="0"/>
              </a:spcBef>
            </a:pPr>
            <a:r>
              <a:rPr lang="en-US" sz="3600" dirty="0">
                <a:solidFill>
                  <a:srgbClr val="0071BC"/>
                </a:solidFill>
              </a:rPr>
              <a:t>Azure Search</a:t>
            </a:r>
          </a:p>
          <a:p>
            <a:pPr defTabSz="896354">
              <a:lnSpc>
                <a:spcPct val="125000"/>
              </a:lnSpc>
              <a:spcBef>
                <a:spcPts val="0"/>
              </a:spcBef>
            </a:pPr>
            <a:r>
              <a:rPr lang="en-US" sz="3600" dirty="0">
                <a:solidFill>
                  <a:srgbClr val="0071BC"/>
                </a:solidFill>
              </a:rPr>
              <a:t>Hadoop</a:t>
            </a:r>
          </a:p>
          <a:p>
            <a:pPr defTabSz="896354">
              <a:lnSpc>
                <a:spcPct val="125000"/>
              </a:lnSpc>
              <a:spcBef>
                <a:spcPts val="0"/>
              </a:spcBef>
            </a:pPr>
            <a:r>
              <a:rPr lang="en-US" sz="3600" dirty="0">
                <a:solidFill>
                  <a:srgbClr val="0071BC"/>
                </a:solidFill>
              </a:rPr>
              <a:t>Web, Logic &amp; Mobile Apps*</a:t>
            </a:r>
            <a:br>
              <a:rPr lang="en-US" sz="3600" dirty="0">
                <a:solidFill>
                  <a:srgbClr val="0071BC"/>
                </a:solidFill>
              </a:rPr>
            </a:br>
            <a:r>
              <a:rPr lang="en-US" sz="3600" dirty="0">
                <a:solidFill>
                  <a:srgbClr val="0071BC"/>
                </a:solidFill>
              </a:rPr>
              <a:t>Stream Analysis*</a:t>
            </a:r>
          </a:p>
          <a:p>
            <a:pPr defTabSz="896354">
              <a:lnSpc>
                <a:spcPct val="125000"/>
              </a:lnSpc>
              <a:spcBef>
                <a:spcPts val="0"/>
              </a:spcBef>
            </a:pPr>
            <a:r>
              <a:rPr lang="en-US" sz="3600" dirty="0">
                <a:solidFill>
                  <a:srgbClr val="0071BC"/>
                </a:solidFill>
              </a:rPr>
              <a:t>Machine Learning*</a:t>
            </a:r>
            <a:br>
              <a:rPr lang="en-US" sz="3600" dirty="0">
                <a:solidFill>
                  <a:srgbClr val="0071BC"/>
                </a:solidFill>
              </a:rPr>
            </a:br>
            <a:r>
              <a:rPr lang="en-US" sz="3600" dirty="0" err="1">
                <a:solidFill>
                  <a:srgbClr val="0071BC"/>
                </a:solidFill>
              </a:rPr>
              <a:t>PowerBI</a:t>
            </a:r>
            <a:r>
              <a:rPr lang="en-US" sz="3600" dirty="0">
                <a:solidFill>
                  <a:srgbClr val="0071BC"/>
                </a:solidFill>
              </a:rPr>
              <a:t>*</a:t>
            </a:r>
          </a:p>
        </p:txBody>
      </p:sp>
      <p:sp>
        <p:nvSpPr>
          <p:cNvPr id="3" name="TextBox 2"/>
          <p:cNvSpPr txBox="1"/>
          <p:nvPr/>
        </p:nvSpPr>
        <p:spPr>
          <a:xfrm>
            <a:off x="6488773" y="6357112"/>
            <a:ext cx="3346245" cy="531039"/>
          </a:xfrm>
          <a:prstGeom prst="rect">
            <a:avLst/>
          </a:prstGeom>
          <a:noFill/>
        </p:spPr>
        <p:txBody>
          <a:bodyPr wrap="square" lIns="179285" tIns="143428" rIns="179285" bIns="143428" rtlCol="0">
            <a:spAutoFit/>
          </a:bodyPr>
          <a:lstStyle/>
          <a:p>
            <a:pPr defTabSz="896386">
              <a:spcAft>
                <a:spcPts val="1200"/>
              </a:spcAft>
            </a:pPr>
            <a:r>
              <a:rPr lang="en-US" sz="1568" kern="0" dirty="0">
                <a:gradFill>
                  <a:gsLst>
                    <a:gs pos="2917">
                      <a:srgbClr val="494949"/>
                    </a:gs>
                    <a:gs pos="30000">
                      <a:srgbClr val="494949"/>
                    </a:gs>
                  </a:gsLst>
                  <a:lin ang="5400000" scaled="0"/>
                </a:gradFill>
              </a:rPr>
              <a:t>* future planned integration</a:t>
            </a:r>
          </a:p>
        </p:txBody>
      </p:sp>
    </p:spTree>
    <p:extLst>
      <p:ext uri="{BB962C8B-B14F-4D97-AF65-F5344CB8AC3E}">
        <p14:creationId xmlns:p14="http://schemas.microsoft.com/office/powerpoint/2010/main" val="3096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xfrm>
            <a:off x="7566290" y="1269694"/>
            <a:ext cx="4358791" cy="4549773"/>
          </a:xfrm>
          <a:prstGeom prst="rect">
            <a:avLst/>
          </a:prstGeom>
        </p:spPr>
        <p:txBody>
          <a:bodyPr>
            <a:normAutofit/>
          </a:bodyPr>
          <a:lstStyle/>
          <a:p>
            <a:r>
              <a:rPr lang="en-US" sz="2157" dirty="0"/>
              <a:t>Standard pricing tier with hourly billing</a:t>
            </a:r>
          </a:p>
          <a:p>
            <a:r>
              <a:rPr lang="en-US" sz="1568" dirty="0">
                <a:solidFill>
                  <a:schemeClr val="tx1"/>
                </a:solidFill>
                <a:latin typeface="Segoe UI Light" panose="020B0502040204020203" pitchFamily="34" charset="0"/>
                <a:cs typeface="Segoe UI Light" panose="020B0502040204020203" pitchFamily="34" charset="0"/>
              </a:rPr>
              <a:t>1 </a:t>
            </a:r>
            <a:r>
              <a:rPr lang="en-US" sz="1568" dirty="0" err="1">
                <a:solidFill>
                  <a:schemeClr val="tx1"/>
                </a:solidFill>
                <a:latin typeface="Segoe UI Light" panose="020B0502040204020203" pitchFamily="34" charset="0"/>
                <a:cs typeface="Segoe UI Light" panose="020B0502040204020203" pitchFamily="34" charset="0"/>
              </a:rPr>
              <a:t>hr</a:t>
            </a:r>
            <a:r>
              <a:rPr lang="en-US" sz="1568" dirty="0">
                <a:solidFill>
                  <a:schemeClr val="tx1"/>
                </a:solidFill>
                <a:latin typeface="Segoe UI Light" panose="020B0502040204020203" pitchFamily="34" charset="0"/>
                <a:cs typeface="Segoe UI Light" panose="020B0502040204020203" pitchFamily="34" charset="0"/>
              </a:rPr>
              <a:t> from just $0.034!</a:t>
            </a:r>
          </a:p>
          <a:p>
            <a:r>
              <a:rPr lang="en-US" sz="2157" dirty="0"/>
              <a:t>Performance levels can be adjusted </a:t>
            </a:r>
          </a:p>
          <a:p>
            <a:r>
              <a:rPr lang="en-US" sz="2157" dirty="0"/>
              <a:t>Each collection = 10GB of SSD</a:t>
            </a:r>
          </a:p>
          <a:p>
            <a:r>
              <a:rPr lang="en-US" sz="2157" dirty="0"/>
              <a:t>Collection* perf is set by S1, S2, S3</a:t>
            </a:r>
          </a:p>
          <a:p>
            <a:r>
              <a:rPr lang="en-US" sz="2157" dirty="0"/>
              <a:t>Limit of 100 collections (1 TB) </a:t>
            </a:r>
          </a:p>
          <a:p>
            <a:r>
              <a:rPr lang="en-US" sz="1568" dirty="0">
                <a:solidFill>
                  <a:schemeClr val="tx1"/>
                </a:solidFill>
                <a:latin typeface="Segoe UI Light" panose="020B0502040204020203" pitchFamily="34" charset="0"/>
                <a:cs typeface="Segoe UI Light" panose="020B0502040204020203" pitchFamily="34" charset="0"/>
              </a:rPr>
              <a:t>Soft limit, can be lifted as needed per account</a:t>
            </a:r>
          </a:p>
          <a:p>
            <a:endParaRPr lang="en-US" sz="2400" dirty="0">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p:txBody>
          <a:bodyPr/>
          <a:lstStyle/>
          <a:p>
            <a:r>
              <a:rPr lang="en-US" dirty="0"/>
              <a:t>What does DocumentDB cost?</a:t>
            </a:r>
          </a:p>
        </p:txBody>
      </p:sp>
      <p:pic>
        <p:nvPicPr>
          <p:cNvPr id="6" name="Picture 5"/>
          <p:cNvPicPr>
            <a:picLocks noChangeAspect="1"/>
          </p:cNvPicPr>
          <p:nvPr/>
        </p:nvPicPr>
        <p:blipFill>
          <a:blip r:embed="rId3"/>
          <a:stretch>
            <a:fillRect/>
          </a:stretch>
        </p:blipFill>
        <p:spPr>
          <a:xfrm>
            <a:off x="78748" y="1289156"/>
            <a:ext cx="7487542" cy="4679714"/>
          </a:xfrm>
          <a:prstGeom prst="rect">
            <a:avLst/>
          </a:prstGeom>
        </p:spPr>
      </p:pic>
      <p:sp>
        <p:nvSpPr>
          <p:cNvPr id="2" name="TextBox 1"/>
          <p:cNvSpPr txBox="1"/>
          <p:nvPr/>
        </p:nvSpPr>
        <p:spPr>
          <a:xfrm>
            <a:off x="7636355" y="6043572"/>
            <a:ext cx="3593058" cy="745264"/>
          </a:xfrm>
          <a:prstGeom prst="rect">
            <a:avLst/>
          </a:prstGeom>
          <a:noFill/>
        </p:spPr>
        <p:txBody>
          <a:bodyPr wrap="none" lIns="179285" tIns="143428" rIns="179285" bIns="143428" rtlCol="0">
            <a:spAutoFit/>
          </a:bodyPr>
          <a:lstStyle/>
          <a:p>
            <a:pPr defTabSz="896386">
              <a:lnSpc>
                <a:spcPct val="90000"/>
              </a:lnSpc>
              <a:spcAft>
                <a:spcPts val="588"/>
              </a:spcAft>
            </a:pPr>
            <a:r>
              <a:rPr lang="en-US" sz="1372" kern="0" dirty="0">
                <a:solidFill>
                  <a:sysClr val="windowText" lastClr="000000"/>
                </a:solidFill>
                <a:latin typeface="Segoe UI Light" panose="020B0502040204020203" pitchFamily="34" charset="0"/>
                <a:cs typeface="Segoe UI Light" panose="020B0502040204020203" pitchFamily="34" charset="0"/>
              </a:rPr>
              <a:t>* collection != table of homogenous entities</a:t>
            </a:r>
          </a:p>
          <a:p>
            <a:pPr defTabSz="896386">
              <a:lnSpc>
                <a:spcPct val="90000"/>
              </a:lnSpc>
              <a:spcAft>
                <a:spcPts val="588"/>
              </a:spcAft>
            </a:pPr>
            <a:r>
              <a:rPr lang="en-US" sz="1372" kern="0" dirty="0">
                <a:solidFill>
                  <a:sysClr val="windowText" lastClr="000000"/>
                </a:solidFill>
                <a:latin typeface="Segoe UI Light" panose="020B0502040204020203" pitchFamily="34" charset="0"/>
                <a:cs typeface="Segoe UI Light" panose="020B0502040204020203" pitchFamily="34" charset="0"/>
              </a:rPr>
              <a:t>   collection ~ a data partition</a:t>
            </a:r>
          </a:p>
        </p:txBody>
      </p:sp>
    </p:spTree>
    <p:extLst>
      <p:ext uri="{BB962C8B-B14F-4D97-AF65-F5344CB8AC3E}">
        <p14:creationId xmlns:p14="http://schemas.microsoft.com/office/powerpoint/2010/main" val="3216916807"/>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2741" y="2854325"/>
            <a:ext cx="10086517" cy="917575"/>
          </a:xfrm>
        </p:spPr>
        <p:txBody>
          <a:bodyPr/>
          <a:lstStyle/>
          <a:p>
            <a:r>
              <a:rPr lang="en-US" dirty="0" smtClean="0"/>
              <a:t>Demo: Interacting with </a:t>
            </a:r>
            <a:r>
              <a:rPr lang="en-US" dirty="0" err="1" smtClean="0"/>
              <a:t>DocumentDB</a:t>
            </a:r>
            <a:endParaRPr lang="en-US" dirty="0"/>
          </a:p>
        </p:txBody>
      </p:sp>
      <p:sp>
        <p:nvSpPr>
          <p:cNvPr id="3" name="Content Placeholder 4"/>
          <p:cNvSpPr txBox="1">
            <a:spLocks/>
          </p:cNvSpPr>
          <p:nvPr/>
        </p:nvSpPr>
        <p:spPr>
          <a:xfrm>
            <a:off x="2250140" y="4669302"/>
            <a:ext cx="9520518" cy="990600"/>
          </a:xfrm>
          <a:prstGeom prst="rect">
            <a:avLst/>
          </a:prstGeom>
        </p:spPr>
        <p:txBody>
          <a:bodyPr>
            <a:no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1200"/>
              </a:spcBef>
              <a:buNone/>
            </a:pPr>
            <a:r>
              <a:rPr lang="en-US" sz="3600" dirty="0"/>
              <a:t>https://www.documentdb.com/sql/demo</a:t>
            </a:r>
          </a:p>
        </p:txBody>
      </p:sp>
    </p:spTree>
    <p:extLst>
      <p:ext uri="{BB962C8B-B14F-4D97-AF65-F5344CB8AC3E}">
        <p14:creationId xmlns:p14="http://schemas.microsoft.com/office/powerpoint/2010/main" val="12689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842396" y="4627850"/>
            <a:ext cx="1995282" cy="1371600"/>
          </a:xfrm>
          <a:prstGeom prst="rect">
            <a:avLst/>
          </a:prstGeom>
        </p:spPr>
      </p:pic>
      <p:sp>
        <p:nvSpPr>
          <p:cNvPr id="2" name="Title 1"/>
          <p:cNvSpPr>
            <a:spLocks noGrp="1"/>
          </p:cNvSpPr>
          <p:nvPr>
            <p:ph type="ctrTitle"/>
          </p:nvPr>
        </p:nvSpPr>
        <p:spPr/>
        <p:txBody>
          <a:bodyPr/>
          <a:lstStyle/>
          <a:p>
            <a:r>
              <a:rPr lang="en-US" dirty="0" smtClean="0"/>
              <a:t>Search</a:t>
            </a:r>
            <a:endParaRPr lang="en-US" dirty="0"/>
          </a:p>
        </p:txBody>
      </p:sp>
    </p:spTree>
    <p:extLst>
      <p:ext uri="{BB962C8B-B14F-4D97-AF65-F5344CB8AC3E}">
        <p14:creationId xmlns:p14="http://schemas.microsoft.com/office/powerpoint/2010/main" val="2676576825"/>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type="body" sz="quarter" idx="10"/>
          </p:nvPr>
        </p:nvSpPr>
        <p:spPr>
          <a:xfrm>
            <a:off x="1335741" y="3276600"/>
            <a:ext cx="9520518" cy="990600"/>
          </a:xfrm>
          <a:prstGeom prst="rect">
            <a:avLst/>
          </a:prstGeom>
        </p:spPr>
        <p:txBody>
          <a:bodyPr>
            <a:noAutofit/>
          </a:bodyPr>
          <a:lstStyle/>
          <a:p>
            <a:pPr marL="252000" algn="l">
              <a:spcBef>
                <a:spcPts val="1200"/>
              </a:spcBef>
            </a:pPr>
            <a:r>
              <a:rPr lang="en-US" sz="3600" dirty="0"/>
              <a:t>Embed a sophisticated search experience into web and mobile applications without having to worry about the complexities of full-text search and without having to deploy, maintain or manage any infrastructure.</a:t>
            </a:r>
          </a:p>
        </p:txBody>
      </p:sp>
      <p:pic>
        <p:nvPicPr>
          <p:cNvPr id="8" name="Picture 7"/>
          <p:cNvPicPr>
            <a:picLocks noChangeAspect="1"/>
          </p:cNvPicPr>
          <p:nvPr/>
        </p:nvPicPr>
        <p:blipFill>
          <a:blip r:embed="rId3"/>
          <a:stretch>
            <a:fillRect/>
          </a:stretch>
        </p:blipFill>
        <p:spPr>
          <a:xfrm>
            <a:off x="10931951" y="72571"/>
            <a:ext cx="1172963" cy="806318"/>
          </a:xfrm>
          <a:prstGeom prst="rect">
            <a:avLst/>
          </a:prstGeom>
        </p:spPr>
      </p:pic>
    </p:spTree>
    <p:extLst>
      <p:ext uri="{BB962C8B-B14F-4D97-AF65-F5344CB8AC3E}">
        <p14:creationId xmlns:p14="http://schemas.microsoft.com/office/powerpoint/2010/main" val="1230984210"/>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normAutofit/>
          </a:bodyPr>
          <a:lstStyle/>
          <a:p>
            <a:r>
              <a:rPr lang="en-US" dirty="0" smtClean="0"/>
              <a:t>Azure Search</a:t>
            </a:r>
            <a:endParaRPr lang="en-US" dirty="0"/>
          </a:p>
        </p:txBody>
      </p:sp>
      <p:sp>
        <p:nvSpPr>
          <p:cNvPr id="5" name="Content Placeholder 4"/>
          <p:cNvSpPr>
            <a:spLocks noGrp="1"/>
          </p:cNvSpPr>
          <p:nvPr>
            <p:ph sz="quarter" idx="10"/>
          </p:nvPr>
        </p:nvSpPr>
        <p:spPr>
          <a:prstGeom prst="rect">
            <a:avLst/>
          </a:prstGeom>
        </p:spPr>
        <p:txBody>
          <a:bodyPr>
            <a:noAutofit/>
          </a:bodyPr>
          <a:lstStyle/>
          <a:p>
            <a:pPr marL="0" indent="0" algn="l">
              <a:spcBef>
                <a:spcPts val="1200"/>
              </a:spcBef>
              <a:buNone/>
            </a:pPr>
            <a:r>
              <a:rPr lang="en-US" sz="4400" dirty="0"/>
              <a:t>Perfect for enterprise cloud developers, cloud software vendors, cloud architects who need a fully-managed search solution.</a:t>
            </a:r>
          </a:p>
        </p:txBody>
      </p:sp>
    </p:spTree>
    <p:extLst>
      <p:ext uri="{BB962C8B-B14F-4D97-AF65-F5344CB8AC3E}">
        <p14:creationId xmlns:p14="http://schemas.microsoft.com/office/powerpoint/2010/main" val="308523439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Simple HTTP/JSON API for creating indexes, pushing documents, searching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Keyword search with user-friendly operators (+, -, *, “”, etc.)</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Hit highlighting</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Faceting (histograms over ranges, typically used in catalog browsing)</a:t>
            </a:r>
          </a:p>
        </p:txBody>
      </p:sp>
    </p:spTree>
    <p:extLst>
      <p:ext uri="{BB962C8B-B14F-4D97-AF65-F5344CB8AC3E}">
        <p14:creationId xmlns:p14="http://schemas.microsoft.com/office/powerpoint/2010/main" val="362897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prstGeom prst="rect">
            <a:avLst/>
          </a:prstGeom>
        </p:spPr>
        <p:txBody>
          <a:bodyPr/>
          <a:lstStyle/>
          <a:p>
            <a:r>
              <a:rPr lang="en-US" dirty="0"/>
              <a:t>A Server </a:t>
            </a:r>
            <a:r>
              <a:rPr lang="en-US" dirty="0" smtClean="0"/>
              <a:t>is not a machine</a:t>
            </a:r>
            <a:endParaRPr lang="en-US" dirty="0"/>
          </a:p>
        </p:txBody>
      </p:sp>
      <p:grpSp>
        <p:nvGrpSpPr>
          <p:cNvPr id="24" name="Group 23"/>
          <p:cNvGrpSpPr/>
          <p:nvPr/>
        </p:nvGrpSpPr>
        <p:grpSpPr>
          <a:xfrm>
            <a:off x="3083808" y="1866787"/>
            <a:ext cx="6024385" cy="4321888"/>
            <a:chOff x="2617694" y="1866787"/>
            <a:chExt cx="6024385" cy="4321888"/>
          </a:xfrm>
        </p:grpSpPr>
        <p:grpSp>
          <p:nvGrpSpPr>
            <p:cNvPr id="15" name="Group 14"/>
            <p:cNvGrpSpPr/>
            <p:nvPr/>
          </p:nvGrpSpPr>
          <p:grpSpPr>
            <a:xfrm>
              <a:off x="2617694" y="1866787"/>
              <a:ext cx="5749661" cy="4321888"/>
              <a:chOff x="2413000" y="1055545"/>
              <a:chExt cx="7352849" cy="5526968"/>
            </a:xfrm>
          </p:grpSpPr>
          <p:grpSp>
            <p:nvGrpSpPr>
              <p:cNvPr id="16" name="Group 15"/>
              <p:cNvGrpSpPr/>
              <p:nvPr/>
            </p:nvGrpSpPr>
            <p:grpSpPr>
              <a:xfrm>
                <a:off x="2413000" y="1055545"/>
                <a:ext cx="7352849" cy="2520000"/>
                <a:chOff x="2413000" y="1055545"/>
                <a:chExt cx="7352849" cy="2520000"/>
              </a:xfrm>
            </p:grpSpPr>
            <p:sp>
              <p:nvSpPr>
                <p:cNvPr id="21" name="Chevron 20"/>
                <p:cNvSpPr/>
                <p:nvPr/>
              </p:nvSpPr>
              <p:spPr bwMode="auto">
                <a:xfrm>
                  <a:off x="5375039" y="1594584"/>
                  <a:ext cx="1441922" cy="1441922"/>
                </a:xfrm>
                <a:prstGeom prst="chevron">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22" name="Rectangle 21"/>
                <p:cNvSpPr/>
                <p:nvPr/>
              </p:nvSpPr>
              <p:spPr bwMode="auto">
                <a:xfrm>
                  <a:off x="2413000"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SQL</a:t>
                  </a:r>
                  <a:r>
                    <a:rPr lang="en-US" sz="3600" b="1" dirty="0">
                      <a:gradFill>
                        <a:gsLst>
                          <a:gs pos="0">
                            <a:srgbClr val="FFFFFF"/>
                          </a:gs>
                          <a:gs pos="100000">
                            <a:srgbClr val="FFFFFF"/>
                          </a:gs>
                        </a:gsLst>
                        <a:lin ang="5400000" scaled="0"/>
                      </a:gradFill>
                      <a:latin typeface="+mj-lt"/>
                    </a:rPr>
                    <a:t> Server</a:t>
                  </a:r>
                </a:p>
              </p:txBody>
            </p:sp>
            <p:sp>
              <p:nvSpPr>
                <p:cNvPr id="23" name="Rectangle 22"/>
                <p:cNvSpPr/>
                <p:nvPr/>
              </p:nvSpPr>
              <p:spPr bwMode="auto">
                <a:xfrm>
                  <a:off x="7245849" y="1055545"/>
                  <a:ext cx="2520000" cy="2520000"/>
                </a:xfrm>
                <a:prstGeom prst="rect">
                  <a:avLst/>
                </a:prstGeom>
                <a:solidFill>
                  <a:schemeClr val="accent5"/>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Machine</a:t>
                  </a:r>
                </a:p>
              </p:txBody>
            </p:sp>
          </p:grpSp>
          <p:grpSp>
            <p:nvGrpSpPr>
              <p:cNvPr id="17" name="Group 16"/>
              <p:cNvGrpSpPr/>
              <p:nvPr/>
            </p:nvGrpSpPr>
            <p:grpSpPr>
              <a:xfrm>
                <a:off x="2415552" y="4062513"/>
                <a:ext cx="7350295" cy="2520000"/>
                <a:chOff x="2415552" y="3539999"/>
                <a:chExt cx="7350295" cy="2520000"/>
              </a:xfrm>
            </p:grpSpPr>
            <p:sp>
              <p:nvSpPr>
                <p:cNvPr id="18" name="Chevron 17"/>
                <p:cNvSpPr/>
                <p:nvPr/>
              </p:nvSpPr>
              <p:spPr bwMode="auto">
                <a:xfrm>
                  <a:off x="5375039" y="4079038"/>
                  <a:ext cx="1441922" cy="1441922"/>
                </a:xfrm>
                <a:prstGeom prst="chevron">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a:gradFill>
                      <a:gsLst>
                        <a:gs pos="0">
                          <a:srgbClr val="FFFFFF"/>
                        </a:gs>
                        <a:gs pos="100000">
                          <a:srgbClr val="FFFFFF"/>
                        </a:gs>
                      </a:gsLst>
                      <a:lin ang="5400000" scaled="0"/>
                    </a:gradFill>
                  </a:endParaRPr>
                </a:p>
              </p:txBody>
            </p:sp>
            <p:sp>
              <p:nvSpPr>
                <p:cNvPr id="19" name="Rectangle 18"/>
                <p:cNvSpPr/>
                <p:nvPr/>
              </p:nvSpPr>
              <p:spPr bwMode="auto">
                <a:xfrm>
                  <a:off x="2415552"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Azure</a:t>
                  </a:r>
                </a:p>
                <a:p>
                  <a:pPr algn="ctr" defTabSz="914099"/>
                  <a:r>
                    <a:rPr lang="en-US" sz="3200" b="1" dirty="0">
                      <a:gradFill>
                        <a:gsLst>
                          <a:gs pos="0">
                            <a:srgbClr val="FFFFFF"/>
                          </a:gs>
                          <a:gs pos="100000">
                            <a:srgbClr val="FFFFFF"/>
                          </a:gs>
                        </a:gsLst>
                        <a:lin ang="5400000" scaled="0"/>
                      </a:gradFill>
                      <a:latin typeface="+mj-lt"/>
                    </a:rPr>
                    <a:t>SQL Database Server</a:t>
                  </a:r>
                </a:p>
              </p:txBody>
            </p:sp>
            <p:sp>
              <p:nvSpPr>
                <p:cNvPr id="20" name="Rectangle 19"/>
                <p:cNvSpPr/>
                <p:nvPr/>
              </p:nvSpPr>
              <p:spPr bwMode="auto">
                <a:xfrm>
                  <a:off x="7245847" y="3539999"/>
                  <a:ext cx="2520000" cy="2520000"/>
                </a:xfrm>
                <a:prstGeom prst="rect">
                  <a:avLst/>
                </a:prstGeom>
                <a:solidFill>
                  <a:schemeClr val="accent2"/>
                </a:solidFill>
                <a:ln>
                  <a:noFill/>
                  <a:headEnd type="none" w="med" len="med"/>
                  <a:tailEnd type="none" w="med" len="med"/>
                </a:ln>
                <a:effectLst/>
              </p:spPr>
              <p:style>
                <a:lnRef idx="3">
                  <a:schemeClr val="lt1"/>
                </a:lnRef>
                <a:fillRef idx="1">
                  <a:schemeClr val="accent2"/>
                </a:fillRef>
                <a:effectRef idx="1">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200" b="1" dirty="0">
                      <a:gradFill>
                        <a:gsLst>
                          <a:gs pos="0">
                            <a:srgbClr val="FFFFFF"/>
                          </a:gs>
                          <a:gs pos="100000">
                            <a:srgbClr val="FFFFFF"/>
                          </a:gs>
                        </a:gsLst>
                        <a:lin ang="5400000" scaled="0"/>
                      </a:gradFill>
                      <a:latin typeface="+mj-lt"/>
                    </a:rPr>
                    <a:t>TDS Endpoint</a:t>
                  </a:r>
                </a:p>
              </p:txBody>
            </p:sp>
          </p:grpSp>
        </p:grpSp>
        <p:sp>
          <p:nvSpPr>
            <p:cNvPr id="3" name="Rectangle 2"/>
            <p:cNvSpPr/>
            <p:nvPr/>
          </p:nvSpPr>
          <p:spPr>
            <a:xfrm>
              <a:off x="6122079" y="3407134"/>
              <a:ext cx="2520000" cy="369332"/>
            </a:xfrm>
            <a:prstGeom prst="rect">
              <a:avLst/>
            </a:prstGeom>
          </p:spPr>
          <p:txBody>
            <a:bodyPr wrap="square">
              <a:spAutoFit/>
            </a:bodyPr>
            <a:lstStyle/>
            <a:p>
              <a:pPr algn="ctr"/>
              <a:r>
                <a:rPr lang="en-US" b="1" dirty="0">
                  <a:gradFill>
                    <a:gsLst>
                      <a:gs pos="0">
                        <a:srgbClr val="FFFFFF"/>
                      </a:gs>
                      <a:gs pos="100000">
                        <a:srgbClr val="FFFFFF"/>
                      </a:gs>
                    </a:gsLst>
                    <a:lin ang="5400000" scaled="0"/>
                  </a:gradFill>
                  <a:latin typeface="+mj-lt"/>
                </a:rPr>
                <a:t>(Physical/VM)</a:t>
              </a:r>
            </a:p>
          </p:txBody>
        </p:sp>
      </p:grpSp>
    </p:spTree>
    <p:extLst>
      <p:ext uri="{BB962C8B-B14F-4D97-AF65-F5344CB8AC3E}">
        <p14:creationId xmlns:p14="http://schemas.microsoft.com/office/powerpoint/2010/main" val="29019184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Search Functionality</a:t>
            </a:r>
            <a:br>
              <a:rPr lang="en-US" sz="4000" dirty="0"/>
            </a:br>
            <a:endParaRPr lang="en-US" sz="4000" dirty="0"/>
          </a:p>
        </p:txBody>
      </p:sp>
      <p:sp>
        <p:nvSpPr>
          <p:cNvPr id="3" name="Content Placeholder 2"/>
          <p:cNvSpPr>
            <a:spLocks noGrp="1"/>
          </p:cNvSpPr>
          <p:nvPr>
            <p:ph sz="quarter" idx="10"/>
          </p:nvPr>
        </p:nvSpPr>
        <p:spPr>
          <a:prstGeom prst="rect">
            <a:avLst/>
          </a:prstGeom>
        </p:spPr>
        <p:txBody>
          <a:bodyPr>
            <a:noAutofit/>
          </a:bodyPr>
          <a:lstStyle/>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Suggestions (auto-complete)</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Rich </a:t>
            </a:r>
            <a:r>
              <a:rPr lang="en-US" sz="3600" dirty="0">
                <a:solidFill>
                  <a:srgbClr val="0088EE"/>
                </a:solidFill>
                <a:latin typeface="Segoe UI Light" panose="020B0502040204020203" pitchFamily="34" charset="0"/>
                <a:cs typeface="Segoe UI Light" panose="020B0502040204020203" pitchFamily="34" charset="0"/>
              </a:rPr>
              <a:t>structured queries (filter, select, sort) that combines with </a:t>
            </a:r>
            <a:r>
              <a:rPr lang="en-US" sz="3600" dirty="0" smtClean="0">
                <a:solidFill>
                  <a:srgbClr val="0088EE"/>
                </a:solidFill>
                <a:latin typeface="Segoe UI Light" panose="020B0502040204020203" pitchFamily="34" charset="0"/>
                <a:cs typeface="Segoe UI Light" panose="020B0502040204020203" pitchFamily="34" charset="0"/>
              </a:rPr>
              <a:t>search</a:t>
            </a:r>
          </a:p>
          <a:p>
            <a:pPr marL="823500" lvl="1" indent="-571500">
              <a:spcBef>
                <a:spcPts val="1200"/>
              </a:spcBef>
            </a:pPr>
            <a:r>
              <a:rPr lang="en-US" sz="3600" dirty="0" smtClean="0">
                <a:solidFill>
                  <a:srgbClr val="0088EE"/>
                </a:solidFill>
                <a:latin typeface="Segoe UI Light" panose="020B0502040204020203" pitchFamily="34" charset="0"/>
                <a:cs typeface="Segoe UI Light" panose="020B0502040204020203" pitchFamily="34" charset="0"/>
              </a:rPr>
              <a:t>Scoring </a:t>
            </a:r>
            <a:r>
              <a:rPr lang="en-US" sz="3600" dirty="0">
                <a:solidFill>
                  <a:srgbClr val="0088EE"/>
                </a:solidFill>
                <a:latin typeface="Segoe UI Light" panose="020B0502040204020203" pitchFamily="34" charset="0"/>
                <a:cs typeface="Segoe UI Light" panose="020B0502040204020203" pitchFamily="34" charset="0"/>
              </a:rPr>
              <a:t>profiles to model search result </a:t>
            </a:r>
            <a:r>
              <a:rPr lang="en-US" sz="3600" dirty="0" smtClean="0">
                <a:solidFill>
                  <a:srgbClr val="0088EE"/>
                </a:solidFill>
                <a:latin typeface="Segoe UI Light" panose="020B0502040204020203" pitchFamily="34" charset="0"/>
                <a:cs typeface="Segoe UI Light" panose="020B0502040204020203" pitchFamily="34" charset="0"/>
              </a:rPr>
              <a:t>relevance</a:t>
            </a:r>
          </a:p>
          <a:p>
            <a:pPr marL="823500" lvl="1" indent="-571500">
              <a:spcBef>
                <a:spcPts val="1200"/>
              </a:spcBef>
            </a:pPr>
            <a:r>
              <a:rPr lang="en-US" sz="3600" dirty="0">
                <a:solidFill>
                  <a:srgbClr val="0088EE"/>
                </a:solidFill>
                <a:latin typeface="Segoe UI Light" panose="020B0502040204020203" pitchFamily="34" charset="0"/>
                <a:cs typeface="Segoe UI Light" panose="020B0502040204020203" pitchFamily="34" charset="0"/>
              </a:rPr>
              <a:t>Geo-spatial support integrated in filtering, sorting and </a:t>
            </a:r>
            <a:r>
              <a:rPr lang="en-US" sz="3600" dirty="0" smtClean="0">
                <a:solidFill>
                  <a:srgbClr val="0088EE"/>
                </a:solidFill>
                <a:latin typeface="Segoe UI Light" panose="020B0502040204020203" pitchFamily="34" charset="0"/>
                <a:cs typeface="Segoe UI Light" panose="020B0502040204020203" pitchFamily="34" charset="0"/>
              </a:rPr>
              <a:t>ranking</a:t>
            </a:r>
          </a:p>
        </p:txBody>
      </p:sp>
    </p:spTree>
    <p:extLst>
      <p:ext uri="{BB962C8B-B14F-4D97-AF65-F5344CB8AC3E}">
        <p14:creationId xmlns:p14="http://schemas.microsoft.com/office/powerpoint/2010/main" val="136200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5380" r="3720"/>
          <a:stretch/>
        </p:blipFill>
        <p:spPr>
          <a:xfrm>
            <a:off x="307428" y="714254"/>
            <a:ext cx="10145419"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Choose Tier</a:t>
            </a:r>
            <a:endParaRPr lang="en-US" dirty="0"/>
          </a:p>
        </p:txBody>
      </p:sp>
    </p:spTree>
    <p:extLst>
      <p:ext uri="{BB962C8B-B14F-4D97-AF65-F5344CB8AC3E}">
        <p14:creationId xmlns:p14="http://schemas.microsoft.com/office/powerpoint/2010/main" val="74793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5125"/>
          <a:stretch/>
        </p:blipFill>
        <p:spPr>
          <a:xfrm>
            <a:off x="307428" y="714253"/>
            <a:ext cx="10536658" cy="5591953"/>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Scale Up</a:t>
            </a:r>
            <a:endParaRPr lang="en-US" dirty="0"/>
          </a:p>
        </p:txBody>
      </p:sp>
    </p:spTree>
    <p:extLst>
      <p:ext uri="{BB962C8B-B14F-4D97-AF65-F5344CB8AC3E}">
        <p14:creationId xmlns:p14="http://schemas.microsoft.com/office/powerpoint/2010/main" val="326424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6323" r="18711"/>
          <a:stretch/>
        </p:blipFill>
        <p:spPr>
          <a:xfrm>
            <a:off x="307428" y="714254"/>
            <a:ext cx="9725110" cy="6023851"/>
          </a:xfrm>
          <a:prstGeom prst="rect">
            <a:avLst/>
          </a:prstGeom>
        </p:spPr>
      </p:pic>
      <p:sp>
        <p:nvSpPr>
          <p:cNvPr id="6" name="Title 3"/>
          <p:cNvSpPr txBox="1">
            <a:spLocks/>
          </p:cNvSpPr>
          <p:nvPr/>
        </p:nvSpPr>
        <p:spPr>
          <a:xfrm>
            <a:off x="-9525" y="0"/>
            <a:ext cx="12201525" cy="812800"/>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dirty="0" smtClean="0"/>
              <a:t>Manage Indexes</a:t>
            </a:r>
            <a:endParaRPr lang="en-US" dirty="0"/>
          </a:p>
        </p:txBody>
      </p:sp>
    </p:spTree>
    <p:extLst>
      <p:ext uri="{BB962C8B-B14F-4D97-AF65-F5344CB8AC3E}">
        <p14:creationId xmlns:p14="http://schemas.microsoft.com/office/powerpoint/2010/main" val="539666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908303" y="4627850"/>
            <a:ext cx="1863467" cy="1371600"/>
          </a:xfrm>
          <a:prstGeom prst="rect">
            <a:avLst/>
          </a:prstGeom>
        </p:spPr>
      </p:pic>
      <p:sp>
        <p:nvSpPr>
          <p:cNvPr id="2" name="Title 1"/>
          <p:cNvSpPr>
            <a:spLocks noGrp="1"/>
          </p:cNvSpPr>
          <p:nvPr>
            <p:ph type="ctrTitle"/>
          </p:nvPr>
        </p:nvSpPr>
        <p:spPr/>
        <p:txBody>
          <a:bodyPr/>
          <a:lstStyle/>
          <a:p>
            <a:r>
              <a:rPr lang="en-US" dirty="0" err="1" smtClean="0"/>
              <a:t>HDInsight</a:t>
            </a:r>
            <a:endParaRPr lang="en-US" dirty="0"/>
          </a:p>
        </p:txBody>
      </p:sp>
    </p:spTree>
    <p:extLst>
      <p:ext uri="{BB962C8B-B14F-4D97-AF65-F5344CB8AC3E}">
        <p14:creationId xmlns:p14="http://schemas.microsoft.com/office/powerpoint/2010/main" val="4193319664"/>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2066"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FFFFFF"/>
                </a:solidFill>
              </a:rPr>
              <a:t>Microsoft Azure </a:t>
            </a:r>
            <a:r>
              <a:rPr lang="en-US" sz="2800" b="1" dirty="0" err="1">
                <a:solidFill>
                  <a:srgbClr val="FFFFFF"/>
                </a:solidFill>
              </a:rPr>
              <a:t>HDInsight</a:t>
            </a:r>
            <a:endParaRPr lang="en-US" sz="2800" b="1" dirty="0">
              <a:solidFill>
                <a:srgbClr val="FFFFFF"/>
              </a:solidFill>
            </a:endParaRPr>
          </a:p>
        </p:txBody>
      </p:sp>
      <p:sp>
        <p:nvSpPr>
          <p:cNvPr id="18" name="TextBox 17"/>
          <p:cNvSpPr txBox="1"/>
          <p:nvPr/>
        </p:nvSpPr>
        <p:spPr>
          <a:xfrm>
            <a:off x="4191000" y="2593612"/>
            <a:ext cx="8353426" cy="2246769"/>
          </a:xfrm>
          <a:prstGeom prst="rect">
            <a:avLst/>
          </a:prstGeom>
          <a:noFill/>
        </p:spPr>
        <p:txBody>
          <a:bodyPr wrap="square" rtlCol="0">
            <a:spAutoFit/>
          </a:bodyPr>
          <a:lstStyle/>
          <a:p>
            <a:pPr>
              <a:spcAft>
                <a:spcPts val="1200"/>
              </a:spcAft>
            </a:pPr>
            <a:r>
              <a:rPr lang="en-US" sz="2000" kern="0" dirty="0">
                <a:solidFill>
                  <a:srgbClr val="FFFFFF"/>
                </a:solidFill>
              </a:rPr>
              <a:t>Microsoft instance of Hadoop distribution running as service</a:t>
            </a:r>
          </a:p>
          <a:p>
            <a:pPr>
              <a:spcAft>
                <a:spcPts val="1200"/>
              </a:spcAft>
            </a:pPr>
            <a:r>
              <a:rPr lang="en-US" sz="2000" kern="0" dirty="0">
                <a:solidFill>
                  <a:srgbClr val="FFFFFF"/>
                </a:solidFill>
              </a:rPr>
              <a:t>Support existing ecosystem from Hive, Pig, </a:t>
            </a:r>
            <a:r>
              <a:rPr lang="en-US" sz="2000" kern="0" dirty="0" err="1">
                <a:solidFill>
                  <a:srgbClr val="FFFFFF"/>
                </a:solidFill>
              </a:rPr>
              <a:t>etc</a:t>
            </a:r>
            <a:endParaRPr lang="en-US" sz="2000" kern="0" dirty="0">
              <a:solidFill>
                <a:srgbClr val="FFFFFF"/>
              </a:solidFill>
            </a:endParaRPr>
          </a:p>
          <a:p>
            <a:pPr>
              <a:spcAft>
                <a:spcPts val="1200"/>
              </a:spcAft>
            </a:pPr>
            <a:r>
              <a:rPr lang="en-US" sz="2000" kern="0" dirty="0">
                <a:solidFill>
                  <a:srgbClr val="FFFFFF"/>
                </a:solidFill>
              </a:rPr>
              <a:t>Includes </a:t>
            </a:r>
            <a:r>
              <a:rPr lang="en-US" sz="2000" kern="0" dirty="0" err="1">
                <a:solidFill>
                  <a:srgbClr val="FFFFFF"/>
                </a:solidFill>
              </a:rPr>
              <a:t>HBase</a:t>
            </a:r>
            <a:r>
              <a:rPr lang="en-US" sz="2000" kern="0" dirty="0">
                <a:solidFill>
                  <a:srgbClr val="FFFFFF"/>
                </a:solidFill>
              </a:rPr>
              <a:t> and Storm </a:t>
            </a:r>
          </a:p>
          <a:p>
            <a:pPr>
              <a:spcAft>
                <a:spcPts val="1200"/>
              </a:spcAft>
            </a:pPr>
            <a:r>
              <a:rPr lang="en-US" sz="2000" kern="0" dirty="0">
                <a:solidFill>
                  <a:srgbClr val="FFFFFF"/>
                </a:solidFill>
              </a:rPr>
              <a:t>Extended to support Excel and BI tooling</a:t>
            </a:r>
          </a:p>
          <a:p>
            <a:pPr>
              <a:spcAft>
                <a:spcPts val="1200"/>
              </a:spcAft>
            </a:pPr>
            <a:r>
              <a:rPr lang="en-US" sz="2000" kern="0" dirty="0">
                <a:solidFill>
                  <a:srgbClr val="FFFFFF"/>
                </a:solidFill>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65" y="2372733"/>
            <a:ext cx="3176758" cy="2382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1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6"/>
            <a:ext cx="11652250" cy="900113"/>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2066" y="1596110"/>
            <a:ext cx="5376545" cy="613690"/>
          </a:xfrm>
          <a:prstGeom prst="rect">
            <a:avLst/>
          </a:prstGeom>
        </p:spPr>
        <p:txBody>
          <a:bodyPr vert="horz" wrap="square" lIns="143407" tIns="89629" rIns="143407" bIns="89629"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b="1" dirty="0">
                <a:solidFill>
                  <a:schemeClr val="bg1"/>
                </a:solidFill>
              </a:rPr>
              <a:t>Microsoft Azure Machine Learning</a:t>
            </a:r>
          </a:p>
        </p:txBody>
      </p:sp>
      <p:sp>
        <p:nvSpPr>
          <p:cNvPr id="18" name="TextBox 17"/>
          <p:cNvSpPr txBox="1"/>
          <p:nvPr/>
        </p:nvSpPr>
        <p:spPr>
          <a:xfrm>
            <a:off x="5850802" y="2125663"/>
            <a:ext cx="6407384" cy="2708434"/>
          </a:xfrm>
          <a:prstGeom prst="rect">
            <a:avLst/>
          </a:prstGeom>
          <a:noFill/>
        </p:spPr>
        <p:txBody>
          <a:bodyPr wrap="square" rtlCol="0">
            <a:spAutoFit/>
          </a:bodyPr>
          <a:lstStyle/>
          <a:p>
            <a:pPr>
              <a:spcAft>
                <a:spcPts val="1200"/>
              </a:spcAft>
            </a:pPr>
            <a:r>
              <a:rPr lang="en-US" sz="2000" kern="0" dirty="0">
                <a:solidFill>
                  <a:schemeClr val="bg1"/>
                </a:solidFill>
              </a:rPr>
              <a:t>Democratized platform for Machine Learning</a:t>
            </a:r>
          </a:p>
          <a:p>
            <a:pPr>
              <a:spcAft>
                <a:spcPts val="1200"/>
              </a:spcAft>
            </a:pPr>
            <a:r>
              <a:rPr lang="en-US" sz="2000" kern="0" dirty="0">
                <a:solidFill>
                  <a:schemeClr val="bg1"/>
                </a:solidFill>
              </a:rPr>
              <a:t>Fully-managed cloud service for building predictive </a:t>
            </a:r>
          </a:p>
          <a:p>
            <a:pPr>
              <a:spcAft>
                <a:spcPts val="1200"/>
              </a:spcAft>
            </a:pPr>
            <a:r>
              <a:rPr lang="en-US" sz="2000" kern="0" dirty="0">
                <a:solidFill>
                  <a:schemeClr val="bg1"/>
                </a:solidFill>
              </a:rPr>
              <a:t>analytics solutions</a:t>
            </a:r>
          </a:p>
          <a:p>
            <a:pPr>
              <a:spcAft>
                <a:spcPts val="1200"/>
              </a:spcAft>
            </a:pPr>
            <a:r>
              <a:rPr lang="en-US" sz="2000" kern="0" dirty="0">
                <a:solidFill>
                  <a:schemeClr val="bg1"/>
                </a:solidFill>
              </a:rPr>
              <a:t>Elastic, pay as you go with low operating costs</a:t>
            </a:r>
          </a:p>
          <a:p>
            <a:pPr>
              <a:spcAft>
                <a:spcPts val="1200"/>
              </a:spcAft>
            </a:pPr>
            <a:r>
              <a:rPr lang="en-US" sz="2000" kern="0" dirty="0">
                <a:solidFill>
                  <a:schemeClr val="bg1"/>
                </a:solidFill>
              </a:rPr>
              <a:t>Extend with Power BI, </a:t>
            </a:r>
            <a:r>
              <a:rPr lang="en-US" sz="2000" kern="0" dirty="0" err="1">
                <a:solidFill>
                  <a:schemeClr val="bg1"/>
                </a:solidFill>
              </a:rPr>
              <a:t>HDInsight</a:t>
            </a:r>
            <a:r>
              <a:rPr lang="en-US" sz="2000" kern="0" dirty="0">
                <a:solidFill>
                  <a:schemeClr val="bg1"/>
                </a:solidFill>
              </a:rPr>
              <a:t> and cloud hosted data</a:t>
            </a:r>
          </a:p>
          <a:p>
            <a:pPr>
              <a:spcAft>
                <a:spcPts val="1200"/>
              </a:spcAft>
            </a:pPr>
            <a:r>
              <a:rPr lang="en-US" sz="2000" kern="0" dirty="0">
                <a:solidFill>
                  <a:schemeClr val="bg1"/>
                </a:solidFill>
              </a:rPr>
              <a:t>Extensible, supports R and Python</a:t>
            </a:r>
          </a:p>
        </p:txBody>
      </p:sp>
      <p:grpSp>
        <p:nvGrpSpPr>
          <p:cNvPr id="19" name="Group 18"/>
          <p:cNvGrpSpPr/>
          <p:nvPr/>
        </p:nvGrpSpPr>
        <p:grpSpPr>
          <a:xfrm>
            <a:off x="685800" y="2209800"/>
            <a:ext cx="4876800" cy="3292208"/>
            <a:chOff x="452438" y="985838"/>
            <a:chExt cx="6494463" cy="4651816"/>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kern="0">
                  <a:solidFill>
                    <a:sysClr val="windowText" lastClr="000000"/>
                  </a:solidFill>
                </a:endParaRPr>
              </a:p>
            </p:txBody>
          </p:sp>
        </p:grpSp>
      </p:grpSp>
    </p:spTree>
    <p:extLst>
      <p:ext uri="{BB962C8B-B14F-4D97-AF65-F5344CB8AC3E}">
        <p14:creationId xmlns:p14="http://schemas.microsoft.com/office/powerpoint/2010/main" val="3374638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ext uri="{D42A27DB-BD31-4B8C-83A1-F6EECF244321}">
                <p14:modId xmlns:p14="http://schemas.microsoft.com/office/powerpoint/2010/main" val="530728129"/>
              </p:ext>
            </p:extLst>
          </p:nvPr>
        </p:nvGraphicFramePr>
        <p:xfrm>
          <a:off x="908708" y="2034856"/>
          <a:ext cx="10374584" cy="3577177"/>
        </p:xfrm>
        <a:graphic>
          <a:graphicData uri="http://schemas.openxmlformats.org/drawingml/2006/table">
            <a:tbl>
              <a:tblPr bandRow="1">
                <a:tableStyleId>{5C22544A-7EE6-4342-B048-85BDC9FD1C3A}</a:tableStyleId>
              </a:tblPr>
              <a:tblGrid>
                <a:gridCol w="1672018">
                  <a:extLst>
                    <a:ext uri="{9D8B030D-6E8A-4147-A177-3AD203B41FA5}">
                      <a16:colId xmlns:a16="http://schemas.microsoft.com/office/drawing/2014/main" val="20000"/>
                    </a:ext>
                  </a:extLst>
                </a:gridCol>
                <a:gridCol w="4067504">
                  <a:extLst>
                    <a:ext uri="{9D8B030D-6E8A-4147-A177-3AD203B41FA5}">
                      <a16:colId xmlns:a16="http://schemas.microsoft.com/office/drawing/2014/main" val="20001"/>
                    </a:ext>
                  </a:extLst>
                </a:gridCol>
                <a:gridCol w="4635062">
                  <a:extLst>
                    <a:ext uri="{9D8B030D-6E8A-4147-A177-3AD203B41FA5}">
                      <a16:colId xmlns:a16="http://schemas.microsoft.com/office/drawing/2014/main" val="20002"/>
                    </a:ext>
                  </a:extLst>
                </a:gridCol>
              </a:tblGrid>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Data size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Gigabytes </a:t>
                      </a:r>
                      <a:r>
                        <a:rPr lang="en-US" sz="2800" b="0" i="1" dirty="0" smtClean="0">
                          <a:ln>
                            <a:solidFill>
                              <a:schemeClr val="bg1">
                                <a:alpha val="0"/>
                              </a:schemeClr>
                            </a:solidFill>
                          </a:ln>
                          <a:solidFill>
                            <a:schemeClr val="bg1">
                              <a:alpha val="99000"/>
                            </a:schemeClr>
                          </a:solidFill>
                          <a:latin typeface="+mj-lt"/>
                        </a:rPr>
                        <a:t>(Terabytes)</a:t>
                      </a:r>
                      <a:endParaRPr lang="en-US" sz="2800" b="0" i="1"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Petabytes </a:t>
                      </a:r>
                      <a:r>
                        <a:rPr lang="en-US" sz="2800" b="0" i="1" kern="1200" dirty="0" smtClean="0">
                          <a:ln>
                            <a:solidFill>
                              <a:schemeClr val="bg1">
                                <a:alpha val="0"/>
                              </a:schemeClr>
                            </a:solidFill>
                          </a:ln>
                          <a:solidFill>
                            <a:schemeClr val="bg1">
                              <a:alpha val="99000"/>
                            </a:schemeClr>
                          </a:solidFill>
                          <a:latin typeface="+mj-lt"/>
                          <a:ea typeface="+mn-ea"/>
                          <a:cs typeface="+mn-cs"/>
                        </a:rPr>
                        <a:t>(Hexabytes)</a:t>
                      </a:r>
                      <a:endParaRPr lang="en-US" sz="2800" b="0" i="1" kern="1200" dirty="0">
                        <a:ln>
                          <a:solidFill>
                            <a:schemeClr val="bg1">
                              <a:alpha val="0"/>
                            </a:schemeClr>
                          </a:solidFill>
                        </a:ln>
                        <a:solidFill>
                          <a:schemeClr val="bg1">
                            <a:alpha val="99000"/>
                          </a:schemeClr>
                        </a:solidFill>
                        <a:latin typeface="+mj-lt"/>
                        <a:ea typeface="+mn-ea"/>
                        <a:cs typeface="+mn-cs"/>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0"/>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Access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Interactive and 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Batch</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1"/>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Updates</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Read</a:t>
                      </a:r>
                      <a:r>
                        <a:rPr lang="en-US" sz="2800" b="0" i="0" baseline="0" dirty="0" smtClean="0">
                          <a:ln>
                            <a:solidFill>
                              <a:schemeClr val="bg1">
                                <a:alpha val="0"/>
                              </a:schemeClr>
                            </a:solidFill>
                          </a:ln>
                          <a:solidFill>
                            <a:schemeClr val="bg1">
                              <a:alpha val="99000"/>
                            </a:schemeClr>
                          </a:solidFill>
                          <a:latin typeface="+mj-lt"/>
                        </a:rPr>
                        <a:t> / Write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Write once, Read</a:t>
                      </a:r>
                      <a:r>
                        <a:rPr lang="en-US" sz="2800" b="0" i="0" baseline="0" dirty="0" smtClean="0">
                          <a:ln>
                            <a:solidFill>
                              <a:schemeClr val="bg1">
                                <a:alpha val="0"/>
                              </a:schemeClr>
                            </a:solidFill>
                          </a:ln>
                          <a:solidFill>
                            <a:schemeClr val="bg1">
                              <a:alpha val="99000"/>
                            </a:schemeClr>
                          </a:solidFill>
                          <a:latin typeface="+mj-lt"/>
                        </a:rPr>
                        <a:t> many times</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2"/>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Structure</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Static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Dynamic Schema</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3"/>
                  </a:ext>
                </a:extLst>
              </a:tr>
              <a:tr h="597194">
                <a:tc>
                  <a:txBody>
                    <a:bodyPr/>
                    <a:lstStyle/>
                    <a:p>
                      <a:pPr algn="r"/>
                      <a:r>
                        <a:rPr lang="en-US" sz="2800" kern="1200" dirty="0" smtClean="0">
                          <a:solidFill>
                            <a:schemeClr val="bg1">
                              <a:lumMod val="75000"/>
                            </a:schemeClr>
                          </a:solidFill>
                          <a:latin typeface="+mj-lt"/>
                          <a:ea typeface="+mn-ea"/>
                          <a:cs typeface="Segoe UI" panose="020B0502040204020203" pitchFamily="34" charset="0"/>
                        </a:rPr>
                        <a:t>Integrity</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High (ACID)</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Low</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4"/>
                  </a:ext>
                </a:extLst>
              </a:tr>
              <a:tr h="591207">
                <a:tc>
                  <a:txBody>
                    <a:bodyPr/>
                    <a:lstStyle/>
                    <a:p>
                      <a:pPr algn="r"/>
                      <a:r>
                        <a:rPr lang="en-US" sz="2800" kern="1200" dirty="0" smtClean="0">
                          <a:solidFill>
                            <a:schemeClr val="bg1">
                              <a:lumMod val="75000"/>
                            </a:schemeClr>
                          </a:solidFill>
                          <a:latin typeface="+mj-lt"/>
                          <a:ea typeface="+mn-ea"/>
                          <a:cs typeface="Segoe UI" panose="020B0502040204020203" pitchFamily="34" charset="0"/>
                        </a:rPr>
                        <a:t>Scaling</a:t>
                      </a:r>
                      <a:endParaRPr lang="en-US" sz="2800" kern="1200" dirty="0">
                        <a:solidFill>
                          <a:schemeClr val="bg1">
                            <a:lumMod val="75000"/>
                          </a:schemeClr>
                        </a:solidFill>
                        <a:latin typeface="+mj-lt"/>
                        <a:ea typeface="+mn-ea"/>
                        <a:cs typeface="Segoe UI" panose="020B0502040204020203" pitchFamily="34" charset="0"/>
                      </a:endParaRPr>
                    </a:p>
                  </a:txBody>
                  <a:tcPr marL="91403" marR="182806" marT="45701" marB="45701"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800" b="0" i="0" dirty="0" smtClean="0">
                          <a:ln>
                            <a:solidFill>
                              <a:schemeClr val="bg1">
                                <a:alpha val="0"/>
                              </a:schemeClr>
                            </a:solidFill>
                          </a:ln>
                          <a:solidFill>
                            <a:schemeClr val="bg1">
                              <a:alpha val="99000"/>
                            </a:schemeClr>
                          </a:solidFill>
                          <a:latin typeface="+mj-lt"/>
                        </a:rPr>
                        <a:t>Nonlinear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tc>
                  <a:txBody>
                    <a:bodyPr/>
                    <a:lstStyle/>
                    <a:p>
                      <a:pPr algn="l"/>
                      <a:r>
                        <a:rPr lang="en-US" sz="2800" b="0" i="0" dirty="0" smtClean="0">
                          <a:ln>
                            <a:solidFill>
                              <a:schemeClr val="bg1">
                                <a:alpha val="0"/>
                              </a:schemeClr>
                            </a:solidFill>
                          </a:ln>
                          <a:solidFill>
                            <a:schemeClr val="bg1">
                              <a:alpha val="99000"/>
                            </a:schemeClr>
                          </a:solidFill>
                          <a:latin typeface="+mj-lt"/>
                        </a:rPr>
                        <a:t>Linear</a:t>
                      </a:r>
                      <a:endParaRPr lang="en-US" sz="2800" b="0" i="0" dirty="0">
                        <a:ln>
                          <a:solidFill>
                            <a:schemeClr val="bg1">
                              <a:alpha val="0"/>
                            </a:schemeClr>
                          </a:solidFill>
                        </a:ln>
                        <a:solidFill>
                          <a:schemeClr val="bg1">
                            <a:alpha val="99000"/>
                          </a:schemeClr>
                        </a:solidFill>
                        <a:latin typeface="+mj-lt"/>
                      </a:endParaRPr>
                    </a:p>
                  </a:txBody>
                  <a:tcPr marL="182806" marR="91403" marT="45701" marB="45701"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658E00"/>
                    </a:solidFill>
                  </a:tcPr>
                </a:tc>
                <a:extLst>
                  <a:ext uri="{0D108BD9-81ED-4DB2-BD59-A6C34878D82A}">
                    <a16:rowId xmlns:a16="http://schemas.microsoft.com/office/drawing/2014/main" val="10005"/>
                  </a:ext>
                </a:extLst>
              </a:tr>
            </a:tbl>
          </a:graphicData>
        </a:graphic>
      </p:graphicFrame>
      <p:sp>
        <p:nvSpPr>
          <p:cNvPr id="11" name="TextBox 10"/>
          <p:cNvSpPr txBox="1"/>
          <p:nvPr/>
        </p:nvSpPr>
        <p:spPr>
          <a:xfrm>
            <a:off x="3673061" y="6091826"/>
            <a:ext cx="4845878" cy="246221"/>
          </a:xfrm>
          <a:prstGeom prst="rect">
            <a:avLst/>
          </a:prstGeom>
          <a:noFill/>
        </p:spPr>
        <p:txBody>
          <a:bodyPr wrap="none" lIns="0" tIns="0" rIns="0" bIns="0" rtlCol="0" anchor="b" anchorCtr="0">
            <a:spAutoFit/>
          </a:bodyPr>
          <a:lstStyle/>
          <a:p>
            <a:pPr defTabSz="913951">
              <a:defRPr/>
            </a:pPr>
            <a:r>
              <a:rPr lang="en-US" sz="1600" kern="0" dirty="0">
                <a:ln>
                  <a:solidFill>
                    <a:srgbClr val="FFFFFF">
                      <a:alpha val="0"/>
                    </a:srgbClr>
                  </a:solidFill>
                </a:ln>
                <a:solidFill>
                  <a:schemeClr val="bg1"/>
                </a:solidFill>
              </a:rPr>
              <a:t>Reference: Tom White’s Hadoop: The Definitive Guide</a:t>
            </a:r>
          </a:p>
        </p:txBody>
      </p:sp>
      <p:pic>
        <p:nvPicPr>
          <p:cNvPr id="9" name="Picture 8"/>
          <p:cNvPicPr>
            <a:picLocks noChangeAspect="1"/>
          </p:cNvPicPr>
          <p:nvPr/>
        </p:nvPicPr>
        <p:blipFill>
          <a:blip r:embed="rId3"/>
          <a:stretch>
            <a:fillRect/>
          </a:stretch>
        </p:blipFill>
        <p:spPr>
          <a:xfrm>
            <a:off x="8499664" y="1184740"/>
            <a:ext cx="933073" cy="686786"/>
          </a:xfrm>
          <a:prstGeom prst="rect">
            <a:avLst/>
          </a:prstGeom>
        </p:spPr>
      </p:pic>
      <p:pic>
        <p:nvPicPr>
          <p:cNvPr id="14" name="Picture 13"/>
          <p:cNvPicPr>
            <a:picLocks noChangeAspect="1"/>
          </p:cNvPicPr>
          <p:nvPr/>
        </p:nvPicPr>
        <p:blipFill>
          <a:blip r:embed="rId4"/>
          <a:stretch>
            <a:fillRect/>
          </a:stretch>
        </p:blipFill>
        <p:spPr>
          <a:xfrm>
            <a:off x="4288539" y="1100106"/>
            <a:ext cx="647352" cy="856054"/>
          </a:xfrm>
          <a:prstGeom prst="rect">
            <a:avLst/>
          </a:prstGeom>
        </p:spPr>
      </p:pic>
      <p:sp>
        <p:nvSpPr>
          <p:cNvPr id="16" name="Title 1"/>
          <p:cNvSpPr txBox="1">
            <a:spLocks/>
          </p:cNvSpPr>
          <p:nvPr/>
        </p:nvSpPr>
        <p:spPr>
          <a:xfrm>
            <a:off x="0" y="0"/>
            <a:ext cx="12192000" cy="6445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t>Relational DB vs</a:t>
            </a:r>
            <a:r>
              <a:rPr lang="en-US" sz="2800" dirty="0"/>
              <a:t>. Hadoop</a:t>
            </a:r>
          </a:p>
        </p:txBody>
      </p:sp>
    </p:spTree>
    <p:extLst>
      <p:ext uri="{BB962C8B-B14F-4D97-AF65-F5344CB8AC3E}">
        <p14:creationId xmlns:p14="http://schemas.microsoft.com/office/powerpoint/2010/main" val="266826617"/>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Existing </a:t>
            </a:r>
            <a:r>
              <a:rPr lang="en-US" sz="3600" dirty="0" smtClean="0"/>
              <a:t>ecosystem</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Hive</a:t>
            </a:r>
          </a:p>
          <a:p>
            <a:pPr marL="0" indent="0" algn="ctr">
              <a:buNone/>
            </a:pPr>
            <a:r>
              <a:rPr lang="en-US" sz="3200" dirty="0"/>
              <a:t>Pig</a:t>
            </a:r>
          </a:p>
          <a:p>
            <a:pPr marL="0" indent="0" algn="ctr">
              <a:buNone/>
            </a:pPr>
            <a:r>
              <a:rPr lang="en-US" sz="3200" dirty="0"/>
              <a:t>Mahout</a:t>
            </a:r>
          </a:p>
          <a:p>
            <a:pPr marL="0" indent="0" algn="ctr">
              <a:buNone/>
            </a:pPr>
            <a:r>
              <a:rPr lang="en-US" sz="3200" dirty="0"/>
              <a:t>Cascading</a:t>
            </a:r>
          </a:p>
          <a:p>
            <a:pPr marL="0" indent="0" algn="ctr">
              <a:buNone/>
            </a:pPr>
            <a:r>
              <a:rPr lang="en-US" sz="3200" dirty="0"/>
              <a:t>Scalding</a:t>
            </a:r>
          </a:p>
          <a:p>
            <a:pPr marL="0" indent="0" algn="ctr">
              <a:buNone/>
            </a:pPr>
            <a:r>
              <a:rPr lang="en-US" sz="3200" dirty="0" err="1"/>
              <a:t>Scoobi</a:t>
            </a:r>
            <a:endParaRPr lang="en-US" sz="3200" dirty="0"/>
          </a:p>
          <a:p>
            <a:pPr marL="0" indent="0" algn="ctr">
              <a:buNone/>
            </a:pPr>
            <a:r>
              <a:rPr lang="en-US" sz="3200" dirty="0"/>
              <a:t>Pegasus</a:t>
            </a:r>
          </a:p>
          <a:p>
            <a:pPr marL="0" indent="0" algn="ctr">
              <a:buNone/>
            </a:pPr>
            <a:r>
              <a:rPr lang="en-US" sz="3200" dirty="0" smtClean="0"/>
              <a:t>…</a:t>
            </a:r>
            <a:endParaRPr lang="en-US" sz="3200" dirty="0"/>
          </a:p>
        </p:txBody>
      </p:sp>
    </p:spTree>
    <p:extLst>
      <p:ext uri="{BB962C8B-B14F-4D97-AF65-F5344CB8AC3E}">
        <p14:creationId xmlns:p14="http://schemas.microsoft.com/office/powerpoint/2010/main" val="1799328399"/>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Microsoft .</a:t>
            </a:r>
            <a:r>
              <a:rPr lang="en-US" sz="3600" dirty="0" smtClean="0"/>
              <a:t>NET</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C#</a:t>
            </a:r>
          </a:p>
          <a:p>
            <a:pPr marL="0" indent="0" algn="ctr">
              <a:buNone/>
            </a:pPr>
            <a:r>
              <a:rPr lang="en-US" sz="3200" dirty="0"/>
              <a:t>F#</a:t>
            </a:r>
          </a:p>
          <a:p>
            <a:pPr marL="0" indent="0" algn="ctr">
              <a:buNone/>
            </a:pPr>
            <a:r>
              <a:rPr lang="en-US" sz="3200" dirty="0"/>
              <a:t>Map/Reduce</a:t>
            </a:r>
          </a:p>
          <a:p>
            <a:pPr marL="0" indent="0" algn="ctr">
              <a:buNone/>
            </a:pPr>
            <a:r>
              <a:rPr lang="en-US" sz="3200" dirty="0"/>
              <a:t>Microsoft .NET management </a:t>
            </a:r>
            <a:r>
              <a:rPr lang="en-US" sz="3200" dirty="0" smtClean="0"/>
              <a:t>clients</a:t>
            </a:r>
            <a:endParaRPr lang="en-US" sz="3200" dirty="0"/>
          </a:p>
        </p:txBody>
      </p:sp>
    </p:spTree>
    <p:extLst>
      <p:ext uri="{BB962C8B-B14F-4D97-AF65-F5344CB8AC3E}">
        <p14:creationId xmlns:p14="http://schemas.microsoft.com/office/powerpoint/2010/main" val="331622664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SQL Database The Basics</a:t>
            </a:r>
            <a:br>
              <a:rPr lang="en-US" sz="3600" dirty="0"/>
            </a:br>
            <a:endParaRPr lang="en-US" sz="3600" dirty="0"/>
          </a:p>
        </p:txBody>
      </p:sp>
      <p:sp>
        <p:nvSpPr>
          <p:cNvPr id="3" name="Content Placeholder 2"/>
          <p:cNvSpPr>
            <a:spLocks noGrp="1"/>
          </p:cNvSpPr>
          <p:nvPr>
            <p:ph sz="quarter" idx="10"/>
          </p:nvPr>
        </p:nvSpPr>
        <p:spPr/>
        <p:txBody>
          <a:bodyPr/>
          <a:lstStyle/>
          <a:p>
            <a:r>
              <a:rPr lang="en-US" sz="4000" dirty="0"/>
              <a:t>SQL Server database technology “as a Service”</a:t>
            </a:r>
          </a:p>
          <a:p>
            <a:r>
              <a:rPr lang="en-US" sz="4000" dirty="0"/>
              <a:t>Fully Managed</a:t>
            </a:r>
          </a:p>
          <a:p>
            <a:r>
              <a:rPr lang="en-US" sz="4000" dirty="0"/>
              <a:t>Enterprise-ready with automatic support for HA, DR, Backups, replication and more</a:t>
            </a:r>
          </a:p>
          <a:p>
            <a:endParaRPr lang="en-US" sz="4000" dirty="0"/>
          </a:p>
        </p:txBody>
      </p:sp>
    </p:spTree>
    <p:extLst>
      <p:ext uri="{BB962C8B-B14F-4D97-AF65-F5344CB8AC3E}">
        <p14:creationId xmlns:p14="http://schemas.microsoft.com/office/powerpoint/2010/main" val="149110291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Programming </a:t>
            </a:r>
            <a:r>
              <a:rPr lang="en-US" sz="3600" dirty="0" err="1"/>
              <a:t>HDInsight</a:t>
            </a:r>
            <a:r>
              <a:rPr lang="en-US" sz="3600" dirty="0"/>
              <a:t> – DevOps / IT </a:t>
            </a:r>
            <a:r>
              <a:rPr lang="en-US" sz="3600" dirty="0" smtClean="0"/>
              <a:t>Pros</a:t>
            </a:r>
            <a:endParaRPr lang="en-US" sz="3600" dirty="0"/>
          </a:p>
        </p:txBody>
      </p:sp>
      <p:sp>
        <p:nvSpPr>
          <p:cNvPr id="4" name="Content Placeholder 3"/>
          <p:cNvSpPr>
            <a:spLocks noGrp="1"/>
          </p:cNvSpPr>
          <p:nvPr>
            <p:ph sz="quarter" idx="10"/>
          </p:nvPr>
        </p:nvSpPr>
        <p:spPr/>
        <p:txBody>
          <a:bodyPr anchor="ctr"/>
          <a:lstStyle/>
          <a:p>
            <a:pPr marL="0" indent="0" algn="ctr">
              <a:buNone/>
            </a:pPr>
            <a:r>
              <a:rPr lang="en-US" sz="3200" dirty="0"/>
              <a:t>PowerShell</a:t>
            </a:r>
          </a:p>
          <a:p>
            <a:pPr marL="0" indent="0" algn="ctr">
              <a:buNone/>
            </a:pPr>
            <a:r>
              <a:rPr lang="en-US" sz="3200" dirty="0"/>
              <a:t>Cross-Platform CLI tools (</a:t>
            </a:r>
            <a:r>
              <a:rPr lang="en-US" sz="3200" dirty="0" err="1"/>
              <a:t>xplat</a:t>
            </a:r>
            <a:r>
              <a:rPr lang="en-US" sz="3200" dirty="0"/>
              <a:t>-cli</a:t>
            </a:r>
            <a:r>
              <a:rPr lang="en-US" sz="3200" dirty="0" smtClean="0"/>
              <a:t>)</a:t>
            </a:r>
            <a:endParaRPr lang="en-US" sz="3200" dirty="0"/>
          </a:p>
        </p:txBody>
      </p:sp>
    </p:spTree>
    <p:extLst>
      <p:ext uri="{BB962C8B-B14F-4D97-AF65-F5344CB8AC3E}">
        <p14:creationId xmlns:p14="http://schemas.microsoft.com/office/powerpoint/2010/main" val="2345277134"/>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Warehousing</a:t>
            </a:r>
            <a:endParaRPr lang="en-US" dirty="0"/>
          </a:p>
        </p:txBody>
      </p:sp>
      <p:grpSp>
        <p:nvGrpSpPr>
          <p:cNvPr id="59" name="Group 58"/>
          <p:cNvGrpSpPr/>
          <p:nvPr>
            <p:custDataLst>
              <p:custData r:id="rId1"/>
            </p:custDataLst>
          </p:nvPr>
        </p:nvGrpSpPr>
        <p:grpSpPr>
          <a:xfrm>
            <a:off x="10031158" y="4211882"/>
            <a:ext cx="1805469" cy="2096110"/>
            <a:chOff x="9418600" y="2722100"/>
            <a:chExt cx="2131910" cy="2475101"/>
          </a:xfrm>
        </p:grpSpPr>
        <p:pic>
          <p:nvPicPr>
            <p:cNvPr id="61" name="Picture 60"/>
            <p:cNvPicPr>
              <a:picLocks noChangeAspect="1"/>
            </p:cNvPicPr>
            <p:nvPr/>
          </p:nvPicPr>
          <p:blipFill>
            <a:blip r:embed="rId4"/>
            <a:stretch>
              <a:fillRect/>
            </a:stretch>
          </p:blipFill>
          <p:spPr>
            <a:xfrm>
              <a:off x="9418600" y="2952089"/>
              <a:ext cx="2131908" cy="1765939"/>
            </a:xfrm>
            <a:prstGeom prst="rect">
              <a:avLst/>
            </a:prstGeom>
          </p:spPr>
        </p:pic>
        <p:sp>
          <p:nvSpPr>
            <p:cNvPr id="72" name="Rectangle 71"/>
            <p:cNvSpPr/>
            <p:nvPr/>
          </p:nvSpPr>
          <p:spPr>
            <a:xfrm>
              <a:off x="10172112" y="2722100"/>
              <a:ext cx="1378398" cy="1995928"/>
            </a:xfrm>
            <a:prstGeom prst="rect">
              <a:avLst/>
            </a:prstGeom>
            <a:solidFill>
              <a:schemeClr val="tx2"/>
            </a:solidFill>
            <a:ln w="10795" cap="flat" cmpd="sng" algn="ctr">
              <a:noFill/>
              <a:prstDash val="solid"/>
            </a:ln>
            <a:effectLst/>
          </p:spPr>
          <p:txBody>
            <a:bodyPr rtlCol="0" anchor="ctr"/>
            <a:lstStyle/>
            <a:p>
              <a:pPr algn="ctr" defTabSz="932742"/>
              <a:endParaRPr lang="en-US" kern="0" smtClean="0">
                <a:solidFill>
                  <a:srgbClr val="FFFFFF"/>
                </a:solidFill>
              </a:endParaRPr>
            </a:p>
          </p:txBody>
        </p:sp>
        <p:grpSp>
          <p:nvGrpSpPr>
            <p:cNvPr id="73" name="Group 72"/>
            <p:cNvGrpSpPr>
              <a:grpSpLocks noChangeAspect="1"/>
            </p:cNvGrpSpPr>
            <p:nvPr/>
          </p:nvGrpSpPr>
          <p:grpSpPr>
            <a:xfrm>
              <a:off x="10172111" y="3333824"/>
              <a:ext cx="914402" cy="1157144"/>
              <a:chOff x="1615697" y="5096400"/>
              <a:chExt cx="822961" cy="1041429"/>
            </a:xfrm>
          </p:grpSpPr>
          <p:sp>
            <p:nvSpPr>
              <p:cNvPr id="81" name="Rectangle 80"/>
              <p:cNvSpPr/>
              <p:nvPr/>
            </p:nvSpPr>
            <p:spPr bwMode="auto">
              <a:xfrm>
                <a:off x="1632171" y="5172501"/>
                <a:ext cx="790012" cy="907577"/>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err="1" smtClean="0">
                  <a:solidFill>
                    <a:prstClr val="white"/>
                  </a:solidFill>
                  <a:latin typeface="Calibri Light" panose="020F0302020204030204"/>
                  <a:ea typeface="Segoe UI" pitchFamily="34" charset="0"/>
                  <a:cs typeface="Segoe UI" pitchFamily="34" charset="0"/>
                </a:endParaRPr>
              </a:p>
            </p:txBody>
          </p:sp>
          <p:grpSp>
            <p:nvGrpSpPr>
              <p:cNvPr id="82" name="Group 81"/>
              <p:cNvGrpSpPr/>
              <p:nvPr/>
            </p:nvGrpSpPr>
            <p:grpSpPr>
              <a:xfrm>
                <a:off x="1615697" y="5096400"/>
                <a:ext cx="822961" cy="1041429"/>
                <a:chOff x="932649" y="2464581"/>
                <a:chExt cx="822961" cy="1041429"/>
              </a:xfrm>
            </p:grpSpPr>
            <p:sp>
              <p:nvSpPr>
                <p:cNvPr id="83" name="Oval 82"/>
                <p:cNvSpPr>
                  <a:spLocks noChangeArrowheads="1"/>
                </p:cNvSpPr>
                <p:nvPr/>
              </p:nvSpPr>
              <p:spPr bwMode="auto">
                <a:xfrm>
                  <a:off x="946728" y="2464581"/>
                  <a:ext cx="794803" cy="151025"/>
                </a:xfrm>
                <a:prstGeom prst="ellipse">
                  <a:avLst/>
                </a:prstGeom>
                <a:solidFill>
                  <a:srgbClr val="0078D7">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a:solidFill>
                      <a:srgbClr val="FFFFFF"/>
                    </a:solidFill>
                  </a:endParaRPr>
                </a:p>
              </p:txBody>
            </p:sp>
            <p:sp>
              <p:nvSpPr>
                <p:cNvPr id="84" name="Freeform 123"/>
                <p:cNvSpPr>
                  <a:spLocks noEditPoints="1"/>
                </p:cNvSpPr>
                <p:nvPr/>
              </p:nvSpPr>
              <p:spPr bwMode="auto">
                <a:xfrm>
                  <a:off x="932649" y="2542266"/>
                  <a:ext cx="822961" cy="963744"/>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97">
                    <a:defRPr/>
                  </a:pPr>
                  <a:endParaRPr lang="en-US" kern="0" dirty="0" smtClean="0">
                    <a:solidFill>
                      <a:srgbClr val="FFFFFF"/>
                    </a:solidFill>
                  </a:endParaRPr>
                </a:p>
              </p:txBody>
            </p:sp>
          </p:grpSp>
        </p:grpSp>
        <p:sp>
          <p:nvSpPr>
            <p:cNvPr id="80" name="TextBox 79"/>
            <p:cNvSpPr txBox="1"/>
            <p:nvPr/>
          </p:nvSpPr>
          <p:spPr>
            <a:xfrm>
              <a:off x="10411216" y="4521232"/>
              <a:ext cx="436187" cy="675969"/>
            </a:xfrm>
            <a:prstGeom prst="rect">
              <a:avLst/>
            </a:prstGeom>
            <a:noFill/>
          </p:spPr>
          <p:txBody>
            <a:bodyPr wrap="none" lIns="182880" tIns="146304" rIns="182880" bIns="146304" rtlCol="0">
              <a:spAutoFit/>
            </a:bodyPr>
            <a:lstStyle/>
            <a:p>
              <a:pPr algn="ctr" defTabSz="932742">
                <a:lnSpc>
                  <a:spcPct val="90000"/>
                </a:lnSpc>
                <a:spcAft>
                  <a:spcPts val="600"/>
                </a:spcAft>
              </a:pPr>
              <a:endParaRPr lang="en-US" sz="2000" kern="0" dirty="0" smtClean="0">
                <a:solidFill>
                  <a:srgbClr val="515151"/>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210201644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050330" y="1551192"/>
            <a:ext cx="6947134" cy="1565959"/>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r>
              <a:rPr lang="en-US" sz="4705" spc="-98" dirty="0">
                <a:solidFill>
                  <a:schemeClr val="accent2"/>
                </a:solidFill>
              </a:rPr>
              <a:t/>
            </a:r>
            <a:br>
              <a:rPr lang="en-US" sz="4705" spc="-98" dirty="0">
                <a:solidFill>
                  <a:schemeClr val="accent2"/>
                </a:solidFill>
              </a:rPr>
            </a:br>
            <a:r>
              <a:rPr lang="en-US" sz="5294" spc="-98" dirty="0"/>
              <a:t>SQL Data Warehouse</a:t>
            </a:r>
            <a:endParaRPr lang="en-US" sz="3921" spc="-98" dirty="0"/>
          </a:p>
        </p:txBody>
      </p:sp>
      <p:sp>
        <p:nvSpPr>
          <p:cNvPr id="7" name="Text Placeholder 4"/>
          <p:cNvSpPr txBox="1">
            <a:spLocks/>
          </p:cNvSpPr>
          <p:nvPr/>
        </p:nvSpPr>
        <p:spPr>
          <a:xfrm>
            <a:off x="4995860" y="3575347"/>
            <a:ext cx="6948232" cy="2039670"/>
          </a:xfrm>
          <a:prstGeom prst="rect">
            <a:avLst/>
          </a:prstGeom>
          <a:noFill/>
        </p:spPr>
        <p:txBody>
          <a:bodyPr wrap="square" lIns="179285" tIns="143428" rIns="179285" bIns="143428">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spcAft>
                <a:spcPts val="1176"/>
              </a:spcAft>
            </a:pPr>
            <a:r>
              <a:rPr lang="en-US" sz="3137" dirty="0">
                <a:solidFill>
                  <a:schemeClr val="tx1"/>
                </a:solidFill>
                <a:latin typeface="+mj-lt"/>
                <a:sym typeface="Wingdings" panose="05000000000000000000" pitchFamily="2" charset="2"/>
              </a:rPr>
              <a:t>Aggregate + store petabytes of data</a:t>
            </a:r>
          </a:p>
          <a:p>
            <a:pPr defTabSz="914367">
              <a:lnSpc>
                <a:spcPct val="100000"/>
              </a:lnSpc>
              <a:spcAft>
                <a:spcPts val="1176"/>
              </a:spcAft>
            </a:pPr>
            <a:r>
              <a:rPr lang="en-US" sz="3137" dirty="0">
                <a:solidFill>
                  <a:schemeClr val="tx1"/>
                </a:solidFill>
                <a:latin typeface="+mj-lt"/>
                <a:sym typeface="Wingdings" panose="05000000000000000000" pitchFamily="2" charset="2"/>
              </a:rPr>
              <a:t>Interactively query and visualize data</a:t>
            </a:r>
          </a:p>
          <a:p>
            <a:pPr defTabSz="914367">
              <a:lnSpc>
                <a:spcPct val="100000"/>
              </a:lnSpc>
              <a:spcAft>
                <a:spcPts val="1176"/>
              </a:spcAft>
            </a:pPr>
            <a:r>
              <a:rPr lang="en-US" sz="3137" dirty="0">
                <a:solidFill>
                  <a:schemeClr val="tx1"/>
                </a:solidFill>
                <a:latin typeface="+mj-lt"/>
                <a:sym typeface="Wingdings" panose="05000000000000000000" pitchFamily="2" charset="2"/>
              </a:rPr>
              <a:t>Operationalize machine learning</a:t>
            </a:r>
            <a:endParaRPr lang="en-US" sz="3137" dirty="0">
              <a:latin typeface="+mj-lt"/>
            </a:endParaRPr>
          </a:p>
        </p:txBody>
      </p:sp>
      <p:cxnSp>
        <p:nvCxnSpPr>
          <p:cNvPr id="8" name="Straight Connector 7"/>
          <p:cNvCxnSpPr/>
          <p:nvPr/>
        </p:nvCxnSpPr>
        <p:spPr>
          <a:xfrm>
            <a:off x="5170164" y="3309924"/>
            <a:ext cx="6204252"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22434" y="1387050"/>
            <a:ext cx="4084603" cy="4047346"/>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dirty="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80573" y="1979944"/>
            <a:ext cx="3454580" cy="2861558"/>
          </a:xfrm>
          <a:prstGeom prst="rect">
            <a:avLst/>
          </a:prstGeom>
        </p:spPr>
      </p:pic>
      <p:sp>
        <p:nvSpPr>
          <p:cNvPr id="26" name="TextBox 25"/>
          <p:cNvSpPr txBox="1"/>
          <p:nvPr/>
        </p:nvSpPr>
        <p:spPr>
          <a:xfrm>
            <a:off x="2353127" y="3410724"/>
            <a:ext cx="1524095" cy="832764"/>
          </a:xfrm>
          <a:prstGeom prst="rect">
            <a:avLst/>
          </a:prstGeom>
          <a:noFill/>
        </p:spPr>
        <p:txBody>
          <a:bodyPr wrap="none" lIns="179285" tIns="143428" rIns="179285" bIns="143428" rtlCol="0">
            <a:spAutoFit/>
          </a:bodyPr>
          <a:lstStyle/>
          <a:p>
            <a:pPr algn="ctr" defTabSz="896386">
              <a:lnSpc>
                <a:spcPct val="90000"/>
              </a:lnSpc>
              <a:spcAft>
                <a:spcPts val="588"/>
              </a:spcAft>
            </a:pPr>
            <a:r>
              <a:rPr lang="en-US" sz="1961" kern="0" spc="-98" dirty="0">
                <a:solidFill>
                  <a:srgbClr val="515151"/>
                </a:solidFill>
                <a:latin typeface="Segoe UI Semibold" panose="020B0702040204020203" pitchFamily="34" charset="0"/>
                <a:cs typeface="Segoe UI Semibold" panose="020B0702040204020203" pitchFamily="34" charset="0"/>
              </a:rPr>
              <a:t>SQL Data</a:t>
            </a:r>
            <a:br>
              <a:rPr lang="en-US" sz="1961" kern="0" spc="-98" dirty="0">
                <a:solidFill>
                  <a:srgbClr val="515151"/>
                </a:solidFill>
                <a:latin typeface="Segoe UI Semibold" panose="020B0702040204020203" pitchFamily="34" charset="0"/>
                <a:cs typeface="Segoe UI Semibold" panose="020B0702040204020203" pitchFamily="34" charset="0"/>
              </a:rPr>
            </a:br>
            <a:r>
              <a:rPr lang="en-US" sz="1961" kern="0" spc="-98" dirty="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04360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2" name="Arc 1"/>
          <p:cNvSpPr/>
          <p:nvPr/>
        </p:nvSpPr>
        <p:spPr>
          <a:xfrm flipH="1">
            <a:off x="4304178" y="-523138"/>
            <a:ext cx="7325693" cy="8444223"/>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16" name="Straight Arrow Connector 15"/>
          <p:cNvCxnSpPr/>
          <p:nvPr/>
        </p:nvCxnSpPr>
        <p:spPr>
          <a:xfrm>
            <a:off x="7248003" y="3698974"/>
            <a:ext cx="86495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5521" y="3701533"/>
            <a:ext cx="237402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7591" y="2940997"/>
            <a:ext cx="1523092" cy="1515952"/>
          </a:xfrm>
          <a:prstGeom prst="rect">
            <a:avLst/>
          </a:prstGeom>
        </p:spPr>
      </p:pic>
      <p:sp>
        <p:nvSpPr>
          <p:cNvPr id="26" name="TextBox 25"/>
          <p:cNvSpPr txBox="1"/>
          <p:nvPr/>
        </p:nvSpPr>
        <p:spPr>
          <a:xfrm>
            <a:off x="5252588" y="4510539"/>
            <a:ext cx="1907916"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13" name="Group 12"/>
          <p:cNvGrpSpPr/>
          <p:nvPr/>
        </p:nvGrpSpPr>
        <p:grpSpPr>
          <a:xfrm>
            <a:off x="8424169" y="2766015"/>
            <a:ext cx="1320164" cy="1786697"/>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41" y="2691169"/>
            <a:ext cx="3761297" cy="2961705"/>
          </a:xfrm>
          <a:prstGeom prst="rect">
            <a:avLst/>
          </a:prstGeom>
        </p:spPr>
      </p:pic>
      <p:sp>
        <p:nvSpPr>
          <p:cNvPr id="14" name="TextBox 13"/>
          <p:cNvSpPr txBox="1"/>
          <p:nvPr/>
        </p:nvSpPr>
        <p:spPr>
          <a:xfrm>
            <a:off x="9641263" y="358676"/>
            <a:ext cx="2236358" cy="1104318"/>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5882" dirty="0">
                <a:solidFill>
                  <a:srgbClr val="0078D7"/>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31104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sp>
        <p:nvSpPr>
          <p:cNvPr id="81" name="Rectangle 80"/>
          <p:cNvSpPr/>
          <p:nvPr/>
        </p:nvSpPr>
        <p:spPr bwMode="auto">
          <a:xfrm rot="2700000">
            <a:off x="6090172" y="3271519"/>
            <a:ext cx="634968" cy="63496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1736" y="487"/>
            <a:ext cx="5800265" cy="68877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40" y="-523138"/>
            <a:ext cx="11511830" cy="8444223"/>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904" y="3698974"/>
            <a:ext cx="912299"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6124" y="2517104"/>
            <a:ext cx="2588073" cy="2143797"/>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81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1" y="2691169"/>
            <a:ext cx="457127" cy="1469239"/>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2300" y="5190317"/>
            <a:ext cx="1351356"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515151"/>
                </a:solidFill>
                <a:latin typeface="Segoe UI"/>
              </a:rPr>
              <a:t>On-Premises</a:t>
            </a:r>
          </a:p>
        </p:txBody>
      </p:sp>
      <p:sp>
        <p:nvSpPr>
          <p:cNvPr id="52" name="TextBox 51"/>
          <p:cNvSpPr txBox="1"/>
          <p:nvPr/>
        </p:nvSpPr>
        <p:spPr>
          <a:xfrm>
            <a:off x="2164318" y="5445333"/>
            <a:ext cx="2445989" cy="1368329"/>
          </a:xfrm>
          <a:prstGeom prst="rect">
            <a:avLst/>
          </a:prstGeom>
          <a:noFill/>
        </p:spPr>
        <p:txBody>
          <a:bodyPr wrap="square" lIns="179285" tIns="143428" rIns="179285" bIns="143428" rtlCol="0">
            <a:spAutoFit/>
          </a:bodyPr>
          <a:lstStyle/>
          <a:p>
            <a:pPr defTabSz="914367">
              <a:spcAft>
                <a:spcPts val="294"/>
              </a:spcAft>
              <a:defRPr/>
            </a:pPr>
            <a:r>
              <a:rPr lang="en-US" sz="1568" dirty="0">
                <a:solidFill>
                  <a:srgbClr val="4D4D4D"/>
                </a:solidFill>
                <a:latin typeface="Segoe UI Light"/>
              </a:rPr>
              <a:t>SAP</a:t>
            </a:r>
          </a:p>
          <a:p>
            <a:pPr defTabSz="914367">
              <a:spcAft>
                <a:spcPts val="294"/>
              </a:spcAft>
              <a:defRPr/>
            </a:pPr>
            <a:r>
              <a:rPr lang="en-US" sz="1568" dirty="0">
                <a:solidFill>
                  <a:srgbClr val="4D4D4D"/>
                </a:solidFill>
                <a:latin typeface="Segoe UI Light"/>
              </a:rPr>
              <a:t>Oracle</a:t>
            </a:r>
          </a:p>
          <a:p>
            <a:pPr defTabSz="914367">
              <a:spcAft>
                <a:spcPts val="294"/>
              </a:spcAft>
              <a:defRPr/>
            </a:pPr>
            <a:r>
              <a:rPr lang="en-US" sz="1568" dirty="0">
                <a:solidFill>
                  <a:srgbClr val="4D4D4D"/>
                </a:solidFill>
                <a:latin typeface="Segoe UI Light"/>
              </a:rPr>
              <a:t>Dynamics</a:t>
            </a:r>
          </a:p>
          <a:p>
            <a:pPr defTabSz="914367">
              <a:spcAft>
                <a:spcPts val="294"/>
              </a:spcAft>
              <a:defRPr/>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601" y="5199105"/>
            <a:ext cx="1557217" cy="1666395"/>
          </a:xfrm>
          <a:prstGeom prst="rect">
            <a:avLst/>
          </a:prstGeom>
        </p:spPr>
      </p:pic>
      <p:cxnSp>
        <p:nvCxnSpPr>
          <p:cNvPr id="55" name="Elbow Connector 54"/>
          <p:cNvCxnSpPr/>
          <p:nvPr/>
        </p:nvCxnSpPr>
        <p:spPr>
          <a:xfrm flipV="1">
            <a:off x="3531722" y="4660901"/>
            <a:ext cx="800322" cy="7692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5378" y="853159"/>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9738" y="1681972"/>
            <a:ext cx="4830396" cy="2897420"/>
          </a:xfrm>
          <a:prstGeom prst="rect">
            <a:avLst/>
          </a:prstGeom>
          <a:ln>
            <a:noFill/>
          </a:ln>
        </p:spPr>
      </p:pic>
      <p:sp>
        <p:nvSpPr>
          <p:cNvPr id="67" name="TextBox 66"/>
          <p:cNvSpPr txBox="1"/>
          <p:nvPr/>
        </p:nvSpPr>
        <p:spPr>
          <a:xfrm>
            <a:off x="6695378" y="846248"/>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Reporting</a:t>
            </a:r>
          </a:p>
        </p:txBody>
      </p:sp>
      <p:sp>
        <p:nvSpPr>
          <p:cNvPr id="74" name="TextBox 73"/>
          <p:cNvSpPr txBox="1"/>
          <p:nvPr/>
        </p:nvSpPr>
        <p:spPr>
          <a:xfrm>
            <a:off x="6695378" y="844344"/>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Machine Learning</a:t>
            </a:r>
          </a:p>
        </p:txBody>
      </p:sp>
      <p:grpSp>
        <p:nvGrpSpPr>
          <p:cNvPr id="65" name="Group 64"/>
          <p:cNvGrpSpPr/>
          <p:nvPr/>
        </p:nvGrpSpPr>
        <p:grpSpPr>
          <a:xfrm>
            <a:off x="457127" y="335754"/>
            <a:ext cx="1651104" cy="165110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628" y="1959281"/>
            <a:ext cx="1154103" cy="534056"/>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6241" y="1179225"/>
            <a:ext cx="2584136" cy="1108453"/>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9738" y="1688883"/>
            <a:ext cx="4830396" cy="2888382"/>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09738" y="1694460"/>
            <a:ext cx="4812150" cy="2895333"/>
          </a:xfrm>
          <a:prstGeom prst="rect">
            <a:avLst/>
          </a:prstGeom>
        </p:spPr>
      </p:pic>
      <p:sp>
        <p:nvSpPr>
          <p:cNvPr id="2" name="Rectangle 1"/>
          <p:cNvSpPr/>
          <p:nvPr/>
        </p:nvSpPr>
        <p:spPr bwMode="auto">
          <a:xfrm>
            <a:off x="7692134" y="1715515"/>
            <a:ext cx="454717" cy="1024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8001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DFDFDE"/>
        </a:solidFill>
        <a:effectLst/>
      </p:bgPr>
    </p:bg>
    <p:spTree>
      <p:nvGrpSpPr>
        <p:cNvPr id="1" name=""/>
        <p:cNvGrpSpPr/>
        <p:nvPr/>
      </p:nvGrpSpPr>
      <p:grpSpPr>
        <a:xfrm>
          <a:off x="0" y="0"/>
          <a:ext cx="0" cy="0"/>
          <a:chOff x="0" y="0"/>
          <a:chExt cx="0" cy="0"/>
        </a:xfrm>
      </p:grpSpPr>
      <p:grpSp>
        <p:nvGrpSpPr>
          <p:cNvPr id="56" name="Group 55"/>
          <p:cNvGrpSpPr/>
          <p:nvPr/>
        </p:nvGrpSpPr>
        <p:grpSpPr>
          <a:xfrm>
            <a:off x="-7702728" y="2517104"/>
            <a:ext cx="13426925" cy="3135770"/>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65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5891" y="4801190"/>
            <a:ext cx="5029862" cy="53664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3834" y="4801190"/>
            <a:ext cx="2300114" cy="16307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solidFill>
                    <a:srgbClr val="515151"/>
                  </a:solidFill>
                  <a:latin typeface="Segoe UI Semilight" panose="020B0402040204020203" pitchFamily="34" charset="0"/>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763981" y="5443547"/>
            <a:ext cx="2559771"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Intelligent Action</a:t>
            </a:r>
          </a:p>
        </p:txBody>
      </p:sp>
      <p:grpSp>
        <p:nvGrpSpPr>
          <p:cNvPr id="2" name="Group 1"/>
          <p:cNvGrpSpPr/>
          <p:nvPr/>
        </p:nvGrpSpPr>
        <p:grpSpPr>
          <a:xfrm>
            <a:off x="457127" y="335754"/>
            <a:ext cx="4463250" cy="2157583"/>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767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339303"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4485870"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32437" y="1966448"/>
            <a:ext cx="3200400" cy="25387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32437"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Elastic scale &amp; performance</a:t>
            </a:r>
          </a:p>
        </p:txBody>
      </p:sp>
      <p:sp>
        <p:nvSpPr>
          <p:cNvPr id="8" name="Rectangle 7"/>
          <p:cNvSpPr/>
          <p:nvPr/>
        </p:nvSpPr>
        <p:spPr bwMode="auto">
          <a:xfrm>
            <a:off x="4485870"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Powered by the Cloud</a:t>
            </a:r>
          </a:p>
        </p:txBody>
      </p:sp>
      <p:sp>
        <p:nvSpPr>
          <p:cNvPr id="9" name="Rectangle 8"/>
          <p:cNvSpPr/>
          <p:nvPr/>
        </p:nvSpPr>
        <p:spPr bwMode="auto">
          <a:xfrm>
            <a:off x="8339303" y="876689"/>
            <a:ext cx="3200400" cy="107321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Market Leading Price &amp; Performance</a:t>
            </a:r>
          </a:p>
        </p:txBody>
      </p:sp>
      <p:sp>
        <p:nvSpPr>
          <p:cNvPr id="10" name="TextBox 9"/>
          <p:cNvSpPr txBox="1"/>
          <p:nvPr/>
        </p:nvSpPr>
        <p:spPr>
          <a:xfrm>
            <a:off x="632437" y="1966475"/>
            <a:ext cx="3200400" cy="2252924"/>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Scales to petabytes of data</a:t>
            </a:r>
          </a:p>
          <a:p>
            <a:pPr>
              <a:lnSpc>
                <a:spcPct val="90000"/>
              </a:lnSpc>
              <a:spcAft>
                <a:spcPts val="1200"/>
              </a:spcAft>
            </a:pPr>
            <a:r>
              <a:rPr lang="en-US" dirty="0" smtClean="0">
                <a:solidFill>
                  <a:srgbClr val="0088EE"/>
                </a:solidFill>
                <a:latin typeface="Segoe UI Light"/>
              </a:rPr>
              <a:t>Massively Parallel Processing</a:t>
            </a:r>
          </a:p>
          <a:p>
            <a:pPr>
              <a:lnSpc>
                <a:spcPct val="90000"/>
              </a:lnSpc>
              <a:spcAft>
                <a:spcPts val="1200"/>
              </a:spcAft>
            </a:pPr>
            <a:r>
              <a:rPr lang="en-US" dirty="0" smtClean="0">
                <a:solidFill>
                  <a:srgbClr val="0088EE"/>
                </a:solidFill>
                <a:latin typeface="Segoe UI Light"/>
              </a:rPr>
              <a:t>Instant-on compute scales in seconds</a:t>
            </a:r>
          </a:p>
          <a:p>
            <a:pPr>
              <a:lnSpc>
                <a:spcPct val="90000"/>
              </a:lnSpc>
              <a:spcAft>
                <a:spcPts val="1200"/>
              </a:spcAft>
            </a:pPr>
            <a:r>
              <a:rPr lang="en-US" dirty="0" smtClean="0">
                <a:solidFill>
                  <a:srgbClr val="0088EE"/>
                </a:solidFill>
                <a:latin typeface="Segoe UI Light"/>
              </a:rPr>
              <a:t>Query Relational / Non-Relational</a:t>
            </a:r>
          </a:p>
        </p:txBody>
      </p:sp>
      <p:sp>
        <p:nvSpPr>
          <p:cNvPr id="11" name="TextBox 10"/>
          <p:cNvSpPr txBox="1"/>
          <p:nvPr/>
        </p:nvSpPr>
        <p:spPr>
          <a:xfrm>
            <a:off x="4485869" y="1966475"/>
            <a:ext cx="3200401" cy="200362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Get started in minutes</a:t>
            </a:r>
          </a:p>
          <a:p>
            <a:pPr>
              <a:lnSpc>
                <a:spcPct val="90000"/>
              </a:lnSpc>
              <a:spcAft>
                <a:spcPts val="1200"/>
              </a:spcAft>
            </a:pPr>
            <a:r>
              <a:rPr lang="en-US" dirty="0" smtClean="0">
                <a:solidFill>
                  <a:srgbClr val="0088EE"/>
                </a:solidFill>
                <a:latin typeface="Segoe UI Light"/>
              </a:rPr>
              <a:t>Integrated with Azure ML, </a:t>
            </a:r>
            <a:r>
              <a:rPr lang="en-US" dirty="0" err="1" smtClean="0">
                <a:solidFill>
                  <a:srgbClr val="0088EE"/>
                </a:solidFill>
                <a:latin typeface="Segoe UI Light"/>
              </a:rPr>
              <a:t>PowerBI</a:t>
            </a:r>
            <a:r>
              <a:rPr lang="en-US" dirty="0" smtClean="0">
                <a:solidFill>
                  <a:srgbClr val="0088EE"/>
                </a:solidFill>
                <a:latin typeface="Segoe UI Light"/>
              </a:rPr>
              <a:t> &amp; ADF</a:t>
            </a:r>
          </a:p>
          <a:p>
            <a:pPr>
              <a:lnSpc>
                <a:spcPct val="90000"/>
              </a:lnSpc>
              <a:spcAft>
                <a:spcPts val="1200"/>
              </a:spcAft>
            </a:pPr>
            <a:r>
              <a:rPr lang="en-US" dirty="0" smtClean="0">
                <a:solidFill>
                  <a:srgbClr val="0088EE"/>
                </a:solidFill>
                <a:latin typeface="Segoe UI Light"/>
              </a:rPr>
              <a:t>Enterprise Ready</a:t>
            </a:r>
          </a:p>
          <a:p>
            <a:pPr>
              <a:lnSpc>
                <a:spcPct val="90000"/>
              </a:lnSpc>
              <a:spcAft>
                <a:spcPts val="1200"/>
              </a:spcAft>
            </a:pPr>
            <a:endParaRPr lang="en-US" dirty="0">
              <a:gradFill>
                <a:gsLst>
                  <a:gs pos="2917">
                    <a:srgbClr val="000000"/>
                  </a:gs>
                  <a:gs pos="30000">
                    <a:srgbClr val="000000"/>
                  </a:gs>
                </a:gsLst>
                <a:lin ang="5400000" scaled="0"/>
              </a:gradFill>
              <a:latin typeface="Segoe UI Light"/>
            </a:endParaRPr>
          </a:p>
        </p:txBody>
      </p:sp>
      <p:sp>
        <p:nvSpPr>
          <p:cNvPr id="12" name="TextBox 11"/>
          <p:cNvSpPr txBox="1"/>
          <p:nvPr/>
        </p:nvSpPr>
        <p:spPr>
          <a:xfrm>
            <a:off x="8339302" y="1966475"/>
            <a:ext cx="3200401" cy="2348335"/>
          </a:xfrm>
          <a:prstGeom prst="rect">
            <a:avLst/>
          </a:prstGeom>
          <a:noFill/>
          <a:ln>
            <a:noFill/>
          </a:ln>
        </p:spPr>
        <p:txBody>
          <a:bodyPr wrap="square" lIns="182880" tIns="146304" rIns="182880" bIns="146304" rtlCol="0">
            <a:spAutoFit/>
          </a:bodyPr>
          <a:lstStyle/>
          <a:p>
            <a:pPr>
              <a:lnSpc>
                <a:spcPct val="90000"/>
              </a:lnSpc>
              <a:spcAft>
                <a:spcPts val="1200"/>
              </a:spcAft>
            </a:pPr>
            <a:r>
              <a:rPr lang="en-US" dirty="0" smtClean="0">
                <a:solidFill>
                  <a:srgbClr val="0088EE"/>
                </a:solidFill>
                <a:latin typeface="Segoe UI Light"/>
              </a:rPr>
              <a:t>Simple billing compute &amp; storage</a:t>
            </a:r>
          </a:p>
          <a:p>
            <a:pPr>
              <a:lnSpc>
                <a:spcPct val="90000"/>
              </a:lnSpc>
              <a:spcAft>
                <a:spcPts val="1200"/>
              </a:spcAft>
            </a:pPr>
            <a:r>
              <a:rPr lang="en-US" dirty="0" smtClean="0">
                <a:solidFill>
                  <a:srgbClr val="0088EE"/>
                </a:solidFill>
                <a:latin typeface="Segoe UI Light"/>
              </a:rPr>
              <a:t>Pay for what you need, when you need it with dynamic pause</a:t>
            </a:r>
          </a:p>
          <a:p>
            <a:pPr>
              <a:lnSpc>
                <a:spcPct val="90000"/>
              </a:lnSpc>
              <a:spcAft>
                <a:spcPts val="1200"/>
              </a:spcAft>
            </a:pPr>
            <a:r>
              <a:rPr lang="en-US" dirty="0" smtClean="0">
                <a:solidFill>
                  <a:srgbClr val="0088EE"/>
                </a:solidFill>
                <a:latin typeface="Segoe UI Light"/>
              </a:rPr>
              <a:t>Bring DW to the Cloud without rewriting</a:t>
            </a:r>
            <a:endParaRPr lang="en-US" dirty="0">
              <a:solidFill>
                <a:srgbClr val="0088EE"/>
              </a:solidFill>
              <a:latin typeface="Segoe UI Light"/>
            </a:endParaRPr>
          </a:p>
        </p:txBody>
      </p:sp>
    </p:spTree>
    <p:extLst>
      <p:ext uri="{BB962C8B-B14F-4D97-AF65-F5344CB8AC3E}">
        <p14:creationId xmlns:p14="http://schemas.microsoft.com/office/powerpoint/2010/main" val="280607677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Lake</a:t>
            </a:r>
            <a:endParaRPr lang="en-US" dirty="0"/>
          </a:p>
        </p:txBody>
      </p:sp>
      <p:grpSp>
        <p:nvGrpSpPr>
          <p:cNvPr id="21" name="Group 20"/>
          <p:cNvGrpSpPr>
            <a:grpSpLocks noChangeAspect="1"/>
          </p:cNvGrpSpPr>
          <p:nvPr/>
        </p:nvGrpSpPr>
        <p:grpSpPr>
          <a:xfrm>
            <a:off x="9962858" y="4301511"/>
            <a:ext cx="1663863" cy="1621769"/>
            <a:chOff x="9878568" y="2354288"/>
            <a:chExt cx="2985006" cy="2909489"/>
          </a:xfrm>
        </p:grpSpPr>
        <p:pic>
          <p:nvPicPr>
            <p:cNvPr id="22" name="Picture 21"/>
            <p:cNvPicPr>
              <a:picLocks noChangeAspect="1"/>
            </p:cNvPicPr>
            <p:nvPr/>
          </p:nvPicPr>
          <p:blipFill>
            <a:blip r:embed="rId3"/>
            <a:stretch>
              <a:fillRect/>
            </a:stretch>
          </p:blipFill>
          <p:spPr>
            <a:xfrm>
              <a:off x="9878568" y="2354288"/>
              <a:ext cx="2985006" cy="2909489"/>
            </a:xfrm>
            <a:prstGeom prst="rect">
              <a:avLst/>
            </a:prstGeom>
          </p:spPr>
        </p:pic>
        <p:sp>
          <p:nvSpPr>
            <p:cNvPr id="23" name="TextBox 38"/>
            <p:cNvSpPr txBox="1"/>
            <p:nvPr/>
          </p:nvSpPr>
          <p:spPr>
            <a:xfrm>
              <a:off x="10012147" y="3369755"/>
              <a:ext cx="2664465" cy="927626"/>
            </a:xfrm>
            <a:prstGeom prst="rect">
              <a:avLst/>
            </a:prstGeom>
            <a:noFill/>
          </p:spPr>
          <p:txBody>
            <a:bodyPr wrap="square" lIns="182880" tIns="146304" rIns="182880" bIns="146304"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lnSpc>
                  <a:spcPct val="90000"/>
                </a:lnSpc>
                <a:spcAft>
                  <a:spcPts val="600"/>
                </a:spcAft>
              </a:pPr>
              <a:r>
                <a:rPr lang="en-US" sz="1600" dirty="0" smtClean="0">
                  <a:solidFill>
                    <a:srgbClr val="FFFFFF"/>
                  </a:solidFill>
                  <a:latin typeface="Segoe UI Semilight" panose="020B0402040204020203" pitchFamily="34" charset="0"/>
                  <a:cs typeface="Segoe UI Semilight" panose="020B0402040204020203" pitchFamily="34" charset="0"/>
                </a:rPr>
                <a:t>Data Lake</a:t>
              </a:r>
              <a:endParaRPr lang="en-US" sz="16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11325363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10935" y="216126"/>
            <a:ext cx="7086439" cy="849463"/>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sz="4800" dirty="0" smtClean="0">
                <a:solidFill>
                  <a:srgbClr val="343434"/>
                </a:solidFill>
              </a:rPr>
              <a:t>Azure Data Lake service</a:t>
            </a:r>
            <a:endParaRPr sz="3600" dirty="0">
              <a:solidFill>
                <a:srgbClr val="343434"/>
              </a:solidFill>
            </a:endParaRPr>
          </a:p>
        </p:txBody>
      </p:sp>
      <p:sp>
        <p:nvSpPr>
          <p:cNvPr id="5" name="Text Placeholder 4"/>
          <p:cNvSpPr txBox="1">
            <a:spLocks/>
          </p:cNvSpPr>
          <p:nvPr/>
        </p:nvSpPr>
        <p:spPr>
          <a:xfrm>
            <a:off x="4310744" y="1211263"/>
            <a:ext cx="7470092" cy="3250121"/>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Store and manage infinite</a:t>
            </a:r>
            <a:r>
              <a:rPr lang="en-US" sz="3200" dirty="0">
                <a:solidFill>
                  <a:srgbClr val="0088EE"/>
                </a:solidFill>
                <a:latin typeface="+mj-lt"/>
                <a:ea typeface="Segoe UI" pitchFamily="34" charset="0"/>
              </a:rPr>
              <a:t> </a:t>
            </a:r>
            <a:r>
              <a:rPr lang="en-US" sz="3200" dirty="0" smtClean="0">
                <a:solidFill>
                  <a:srgbClr val="0088EE"/>
                </a:solidFill>
                <a:latin typeface="+mj-lt"/>
                <a:ea typeface="Segoe UI" pitchFamily="34" charset="0"/>
              </a:rPr>
              <a:t>data</a:t>
            </a:r>
            <a:endParaRPr lang="en-US" sz="3200" dirty="0">
              <a:solidFill>
                <a:srgbClr val="0088EE"/>
              </a:solidFill>
              <a:latin typeface="+mj-lt"/>
              <a:ea typeface="Segoe UI" pitchFamily="34" charset="0"/>
            </a:endParaRP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Keep data in its original form</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High through put</a:t>
            </a:r>
            <a:r>
              <a:rPr lang="en-US" sz="3200" dirty="0">
                <a:solidFill>
                  <a:srgbClr val="0088EE"/>
                </a:solidFill>
                <a:latin typeface="+mj-lt"/>
                <a:ea typeface="Segoe UI" pitchFamily="34" charset="0"/>
              </a:rPr>
              <a:t>, low </a:t>
            </a:r>
            <a:r>
              <a:rPr lang="en-US" sz="3200" dirty="0" smtClean="0">
                <a:solidFill>
                  <a:srgbClr val="0088EE"/>
                </a:solidFill>
                <a:latin typeface="+mj-lt"/>
                <a:ea typeface="Segoe UI" pitchFamily="34" charset="0"/>
              </a:rPr>
              <a:t>latency analytic jobs</a:t>
            </a:r>
          </a:p>
          <a:p>
            <a:pPr marL="457200" indent="-457200" defTabSz="951028" fontAlgn="base">
              <a:lnSpc>
                <a:spcPct val="100000"/>
              </a:lnSpc>
              <a:spcBef>
                <a:spcPct val="0"/>
              </a:spcBef>
              <a:spcAft>
                <a:spcPct val="0"/>
              </a:spcAft>
              <a:buFont typeface="Wingdings" panose="05000000000000000000" pitchFamily="2" charset="2"/>
              <a:buChar char="§"/>
            </a:pPr>
            <a:r>
              <a:rPr lang="en-US" sz="3200" dirty="0" smtClean="0">
                <a:solidFill>
                  <a:srgbClr val="0088EE"/>
                </a:solidFill>
                <a:latin typeface="+mj-lt"/>
                <a:ea typeface="Segoe UI" pitchFamily="34" charset="0"/>
              </a:rPr>
              <a:t>Enterprise-grade security + access control</a:t>
            </a:r>
            <a:endParaRPr lang="en-US" sz="3200" dirty="0">
              <a:solidFill>
                <a:srgbClr val="0088EE"/>
              </a:solidFill>
              <a:latin typeface="+mj-lt"/>
              <a:ea typeface="Segoe UI" pitchFamily="34" charset="0"/>
            </a:endParaRPr>
          </a:p>
        </p:txBody>
      </p:sp>
      <p:grpSp>
        <p:nvGrpSpPr>
          <p:cNvPr id="6" name="Group 5"/>
          <p:cNvGrpSpPr/>
          <p:nvPr/>
        </p:nvGrpSpPr>
        <p:grpSpPr>
          <a:xfrm>
            <a:off x="947232" y="1439863"/>
            <a:ext cx="2985006" cy="2909489"/>
            <a:chOff x="9702140" y="1211263"/>
            <a:chExt cx="2985006" cy="2909489"/>
          </a:xfrm>
        </p:grpSpPr>
        <p:pic>
          <p:nvPicPr>
            <p:cNvPr id="7" name="Picture 6"/>
            <p:cNvPicPr>
              <a:picLocks noChangeAspect="1"/>
            </p:cNvPicPr>
            <p:nvPr/>
          </p:nvPicPr>
          <p:blipFill>
            <a:blip r:embed="rId3"/>
            <a:stretch>
              <a:fillRect/>
            </a:stretch>
          </p:blipFill>
          <p:spPr>
            <a:xfrm>
              <a:off x="9702140" y="1211263"/>
              <a:ext cx="2985006" cy="2909489"/>
            </a:xfrm>
            <a:prstGeom prst="rect">
              <a:avLst/>
            </a:prstGeom>
          </p:spPr>
        </p:pic>
        <p:sp>
          <p:nvSpPr>
            <p:cNvPr id="8" name="TextBox 7"/>
            <p:cNvSpPr txBox="1"/>
            <p:nvPr/>
          </p:nvSpPr>
          <p:spPr>
            <a:xfrm>
              <a:off x="9862410" y="2352075"/>
              <a:ext cx="266446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rgbClr val="FFFFFF"/>
                  </a:solidFill>
                  <a:latin typeface="Segoe UI Semilight" panose="020B0402040204020203" pitchFamily="34" charset="0"/>
                  <a:cs typeface="Segoe UI Semilight" panose="020B0402040204020203" pitchFamily="34" charset="0"/>
                </a:rPr>
                <a:t>Data Lake</a:t>
              </a:r>
              <a:endParaRPr lang="en-US" sz="2400" dirty="0">
                <a:solidFill>
                  <a:srgbClr val="FFFFFF"/>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021936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6 -0.00047 L 4.16667E-6 4.07407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endParaRPr lang="en-US"/>
          </a:p>
        </p:txBody>
      </p:sp>
      <p:cxnSp>
        <p:nvCxnSpPr>
          <p:cNvPr id="4" name="Straight Arrow Connector 3"/>
          <p:cNvCxnSpPr/>
          <p:nvPr/>
        </p:nvCxnSpPr>
        <p:spPr>
          <a:xfrm flipV="1">
            <a:off x="10104437" y="4550232"/>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 y="5197430"/>
            <a:ext cx="12436474" cy="1797095"/>
            <a:chOff x="1" y="5197430"/>
            <a:chExt cx="12436474" cy="1797095"/>
          </a:xfrm>
        </p:grpSpPr>
        <p:sp>
          <p:nvSpPr>
            <p:cNvPr id="6" name="TextBox 5"/>
            <p:cNvSpPr txBox="1"/>
            <p:nvPr/>
          </p:nvSpPr>
          <p:spPr>
            <a:xfrm>
              <a:off x="1" y="5197430"/>
              <a:ext cx="12436474" cy="1797095"/>
            </a:xfrm>
            <a:prstGeom prst="rect">
              <a:avLst/>
            </a:prstGeom>
            <a:solidFill>
              <a:srgbClr val="0078D7"/>
            </a:solidFill>
          </p:spPr>
          <p:txBody>
            <a:bodyPr wrap="square" lIns="182854" tIns="548640" rIns="182854" bIns="146283" rtlCol="0" anchor="t">
              <a:noAutofit/>
            </a:bodyPr>
            <a:lstStyle/>
            <a:p>
              <a:pPr algn="ctr" defTabSz="932509"/>
              <a:r>
                <a:rPr lang="en-US" sz="4000" spc="-30" dirty="0">
                  <a:gradFill>
                    <a:gsLst>
                      <a:gs pos="77483">
                        <a:srgbClr val="FFFFFF"/>
                      </a:gs>
                      <a:gs pos="62252">
                        <a:srgbClr val="FFFFFF"/>
                      </a:gs>
                    </a:gsLst>
                    <a:lin ang="5400000" scaled="0"/>
                  </a:gradFill>
                  <a:latin typeface="Segoe UI Light"/>
                </a:rPr>
                <a:t>Data Lake</a:t>
              </a:r>
            </a:p>
          </p:txBody>
        </p:sp>
        <p:sp>
          <p:nvSpPr>
            <p:cNvPr id="7" name="TextBox 6"/>
            <p:cNvSpPr txBox="1"/>
            <p:nvPr/>
          </p:nvSpPr>
          <p:spPr>
            <a:xfrm>
              <a:off x="1" y="5197430"/>
              <a:ext cx="12436474" cy="436238"/>
            </a:xfrm>
            <a:prstGeom prst="rect">
              <a:avLst/>
            </a:prstGeom>
            <a:solidFill>
              <a:srgbClr val="008A00"/>
            </a:solidFill>
          </p:spPr>
          <p:txBody>
            <a:bodyPr wrap="square" lIns="182854" tIns="182880" rIns="182854" bIns="146283" rtlCol="0" anchor="ctr">
              <a:noAutofit/>
            </a:bodyPr>
            <a:lstStyle/>
            <a:p>
              <a:pPr algn="ctr" defTabSz="932509"/>
              <a:r>
                <a:rPr lang="en-US" sz="2000" b="1" spc="-30" dirty="0" smtClean="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rPr>
                <a:t>HDFS API </a:t>
              </a:r>
              <a:endParaRPr lang="en-US" sz="2000" b="1" spc="-30" dirty="0">
                <a:gradFill>
                  <a:gsLst>
                    <a:gs pos="77483">
                      <a:srgbClr val="FFFFFF"/>
                    </a:gs>
                    <a:gs pos="62252">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8" name="Title 1"/>
          <p:cNvSpPr txBox="1">
            <a:spLocks/>
          </p:cNvSpPr>
          <p:nvPr/>
        </p:nvSpPr>
        <p:spPr>
          <a:xfrm>
            <a:off x="274639" y="295274"/>
            <a:ext cx="11889564" cy="917575"/>
          </a:xfrm>
          <a:prstGeom prst="rect">
            <a:avLst/>
          </a:prstGeom>
        </p:spPr>
        <p:txBody>
          <a:bodyPr/>
          <a:lstStyle>
            <a:lvl1pPr algn="l" defTabSz="914180" rtl="0" eaLnBrk="1" latinLnBrk="0" hangingPunct="1">
              <a:lnSpc>
                <a:spcPct val="90000"/>
              </a:lnSpc>
              <a:spcBef>
                <a:spcPct val="0"/>
              </a:spcBef>
              <a:buNone/>
              <a:defRPr lang="en-US" sz="5293" b="0" kern="1200" cap="none" spc="-100" baseline="0">
                <a:ln w="3175">
                  <a:noFill/>
                </a:ln>
                <a:solidFill>
                  <a:schemeClr val="tx2"/>
                </a:solidFill>
                <a:effectLst/>
                <a:latin typeface="+mj-lt"/>
                <a:ea typeface="+mn-ea"/>
                <a:cs typeface="Segoe UI" pitchFamily="34" charset="0"/>
              </a:defRPr>
            </a:lvl1pPr>
          </a:lstStyle>
          <a:p>
            <a:r>
              <a:rPr dirty="0" smtClean="0">
                <a:solidFill>
                  <a:srgbClr val="0072C6"/>
                </a:solidFill>
              </a:rPr>
              <a:t>Data Lake service</a:t>
            </a:r>
            <a:r>
              <a:rPr dirty="0" smtClean="0">
                <a:solidFill>
                  <a:srgbClr val="343434">
                    <a:lumMod val="75000"/>
                  </a:srgbClr>
                </a:solidFill>
              </a:rPr>
              <a:t/>
            </a:r>
            <a:br>
              <a:rPr dirty="0" smtClean="0">
                <a:solidFill>
                  <a:srgbClr val="343434">
                    <a:lumMod val="75000"/>
                  </a:srgbClr>
                </a:solidFill>
              </a:rPr>
            </a:br>
            <a:r>
              <a:rPr sz="4000" dirty="0" smtClean="0">
                <a:solidFill>
                  <a:srgbClr val="343434">
                    <a:lumMod val="65000"/>
                  </a:srgbClr>
                </a:solidFill>
              </a:rPr>
              <a:t>Transformative way to store and process infinite data</a:t>
            </a:r>
            <a:endParaRPr sz="4000" dirty="0">
              <a:solidFill>
                <a:srgbClr val="343434">
                  <a:lumMod val="65000"/>
                </a:srgbClr>
              </a:solidFill>
            </a:endParaRPr>
          </a:p>
        </p:txBody>
      </p:sp>
      <p:cxnSp>
        <p:nvCxnSpPr>
          <p:cNvPr id="9" name="Straight Arrow Connector 8"/>
          <p:cNvCxnSpPr/>
          <p:nvPr/>
        </p:nvCxnSpPr>
        <p:spPr>
          <a:xfrm>
            <a:off x="1706824"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64530" y="3880418"/>
            <a:ext cx="0" cy="115683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22236" y="3880418"/>
            <a:ext cx="0" cy="1156830"/>
          </a:xfrm>
          <a:prstGeom prst="straightConnector1">
            <a:avLst/>
          </a:prstGeom>
          <a:ln w="41275">
            <a:solidFill>
              <a:srgbClr val="51515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6012" y="2294833"/>
            <a:ext cx="2099907" cy="2099906"/>
          </a:xfrm>
          <a:prstGeom prst="rect">
            <a:avLst/>
          </a:prstGeom>
          <a:solidFill>
            <a:schemeClr val="bg2"/>
          </a:solidFill>
        </p:spPr>
        <p:txBody>
          <a:bodyPr wrap="square" lIns="182854" tIns="146283" rIns="182854" bIns="146283" rtlCol="0" anchor="ctr">
            <a:noAutofit/>
          </a:bodyPr>
          <a:lstStyle/>
          <a:p>
            <a:pPr algn="ctr" defTabSz="932509"/>
            <a:r>
              <a:rPr lang="en-US" spc="-30" dirty="0" smtClean="0">
                <a:gradFill>
                  <a:gsLst>
                    <a:gs pos="77483">
                      <a:srgbClr val="FFFFFF"/>
                    </a:gs>
                    <a:gs pos="62252">
                      <a:srgbClr val="FFFFFF"/>
                    </a:gs>
                  </a:gsLst>
                  <a:lin ang="5400000" scaled="0"/>
                </a:gradFill>
              </a:rPr>
              <a:t>Microsoft</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Revolution-R</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Enterprise</a:t>
            </a:r>
            <a:endParaRPr lang="en-US" b="1" spc="-30" dirty="0">
              <a:gradFill>
                <a:gsLst>
                  <a:gs pos="2917">
                    <a:srgbClr val="FFFFFF"/>
                  </a:gs>
                  <a:gs pos="100000">
                    <a:srgbClr val="FFFFFF"/>
                  </a:gs>
                </a:gsLst>
                <a:lin ang="5400000" scaled="0"/>
              </a:gradFill>
            </a:endParaRPr>
          </a:p>
        </p:txBody>
      </p:sp>
      <p:sp>
        <p:nvSpPr>
          <p:cNvPr id="13" name="TextBox 12"/>
          <p:cNvSpPr txBox="1"/>
          <p:nvPr/>
        </p:nvSpPr>
        <p:spPr>
          <a:xfrm>
            <a:off x="5435152" y="2294833"/>
            <a:ext cx="2099907" cy="2099906"/>
          </a:xfrm>
          <a:prstGeom prst="rect">
            <a:avLst/>
          </a:prstGeom>
          <a:solidFill>
            <a:srgbClr val="4D4D4D"/>
          </a:solidFill>
        </p:spPr>
        <p:txBody>
          <a:bodyPr wrap="square" lIns="182854" tIns="146283" rIns="182854" bIns="146283" rtlCol="0" anchor="ctr">
            <a:noAutofit/>
          </a:bodyPr>
          <a:lstStyle/>
          <a:p>
            <a:pPr algn="ctr" defTabSz="932509"/>
            <a:r>
              <a:rPr lang="en-US" dirty="0" smtClean="0">
                <a:solidFill>
                  <a:srgbClr val="CDCCCB"/>
                </a:solidFill>
              </a:rPr>
              <a:t>Other analytic solutions</a:t>
            </a:r>
            <a:endParaRPr lang="en-US" b="1" spc="-30" dirty="0">
              <a:solidFill>
                <a:srgbClr val="CDCCCB"/>
              </a:solidFill>
            </a:endParaRPr>
          </a:p>
        </p:txBody>
      </p:sp>
      <p:grpSp>
        <p:nvGrpSpPr>
          <p:cNvPr id="14" name="Group 13"/>
          <p:cNvGrpSpPr/>
          <p:nvPr/>
        </p:nvGrpSpPr>
        <p:grpSpPr>
          <a:xfrm>
            <a:off x="8345175" y="2294833"/>
            <a:ext cx="2639969" cy="2186785"/>
            <a:chOff x="8345175" y="2264398"/>
            <a:chExt cx="2639969" cy="2186785"/>
          </a:xfrm>
        </p:grpSpPr>
        <p:pic>
          <p:nvPicPr>
            <p:cNvPr id="15" name="Picture 14"/>
            <p:cNvPicPr>
              <a:picLocks noChangeAspect="1"/>
            </p:cNvPicPr>
            <p:nvPr/>
          </p:nvPicPr>
          <p:blipFill>
            <a:blip r:embed="rId3"/>
            <a:stretch>
              <a:fillRect/>
            </a:stretch>
          </p:blipFill>
          <p:spPr>
            <a:xfrm>
              <a:off x="8345175" y="2264398"/>
              <a:ext cx="2639969" cy="2186785"/>
            </a:xfrm>
            <a:prstGeom prst="rect">
              <a:avLst/>
            </a:prstGeom>
          </p:spPr>
        </p:pic>
        <p:sp>
          <p:nvSpPr>
            <p:cNvPr id="16" name="TextBox 15"/>
            <p:cNvSpPr txBox="1"/>
            <p:nvPr/>
          </p:nvSpPr>
          <p:spPr>
            <a:xfrm>
              <a:off x="9445715" y="3263423"/>
              <a:ext cx="1424365" cy="794064"/>
            </a:xfrm>
            <a:prstGeom prst="rect">
              <a:avLst/>
            </a:prstGeom>
            <a:noFill/>
          </p:spPr>
          <p:txBody>
            <a:bodyPr wrap="none" lIns="182880" tIns="146304" rIns="182880" bIns="146304" rtlCol="0">
              <a:spAutoFit/>
            </a:bodyPr>
            <a:lstStyle/>
            <a:p>
              <a:pPr algn="ctr">
                <a:lnSpc>
                  <a:spcPct val="90000"/>
                </a:lnSpc>
                <a:spcAft>
                  <a:spcPts val="600"/>
                </a:spcAft>
              </a:pPr>
              <a:r>
                <a:rPr lang="en-US" spc="-100" dirty="0" smtClean="0">
                  <a:solidFill>
                    <a:srgbClr val="515151"/>
                  </a:solidFill>
                  <a:latin typeface="Segoe UI Semibold" panose="020B0702040204020203" pitchFamily="34" charset="0"/>
                  <a:cs typeface="Segoe UI Semibold" panose="020B0702040204020203" pitchFamily="34" charset="0"/>
                </a:rPr>
                <a:t>SQL Data</a:t>
              </a:r>
              <a:br>
                <a:rPr lang="en-US" spc="-100" dirty="0" smtClean="0">
                  <a:solidFill>
                    <a:srgbClr val="515151"/>
                  </a:solidFill>
                  <a:latin typeface="Segoe UI Semibold" panose="020B0702040204020203" pitchFamily="34" charset="0"/>
                  <a:cs typeface="Segoe UI Semibold" panose="020B0702040204020203" pitchFamily="34" charset="0"/>
                </a:rPr>
              </a:br>
              <a:r>
                <a:rPr lang="en-US" spc="-100" dirty="0" smtClean="0">
                  <a:solidFill>
                    <a:srgbClr val="515151"/>
                  </a:solidFill>
                  <a:latin typeface="Segoe UI Semibold" panose="020B0702040204020203" pitchFamily="34" charset="0"/>
                  <a:cs typeface="Segoe UI Semibold" panose="020B0702040204020203" pitchFamily="34" charset="0"/>
                </a:rPr>
                <a:t>Warehouse</a:t>
              </a:r>
            </a:p>
          </p:txBody>
        </p:sp>
      </p:grpSp>
      <p:grpSp>
        <p:nvGrpSpPr>
          <p:cNvPr id="17" name="Group 16"/>
          <p:cNvGrpSpPr/>
          <p:nvPr/>
        </p:nvGrpSpPr>
        <p:grpSpPr>
          <a:xfrm>
            <a:off x="656872" y="2294833"/>
            <a:ext cx="2099907" cy="2099906"/>
            <a:chOff x="656872" y="2294833"/>
            <a:chExt cx="2099907" cy="2099906"/>
          </a:xfrm>
        </p:grpSpPr>
        <p:sp>
          <p:nvSpPr>
            <p:cNvPr id="18" name="TextBox 17"/>
            <p:cNvSpPr txBox="1"/>
            <p:nvPr/>
          </p:nvSpPr>
          <p:spPr>
            <a:xfrm>
              <a:off x="656872" y="2294833"/>
              <a:ext cx="2099907" cy="2099906"/>
            </a:xfrm>
            <a:prstGeom prst="rect">
              <a:avLst/>
            </a:prstGeom>
            <a:solidFill>
              <a:schemeClr val="accent1"/>
            </a:solidFill>
          </p:spPr>
          <p:txBody>
            <a:bodyPr wrap="square" lIns="182854" tIns="0" rIns="182854" bIns="365760" rtlCol="0" anchor="b">
              <a:noAutofit/>
            </a:bodyPr>
            <a:lstStyle/>
            <a:p>
              <a:pPr algn="ctr" defTabSz="932509"/>
              <a:r>
                <a:rPr lang="en-US" spc="-30" dirty="0" err="1" smtClean="0">
                  <a:gradFill>
                    <a:gsLst>
                      <a:gs pos="77483">
                        <a:srgbClr val="FFFFFF"/>
                      </a:gs>
                      <a:gs pos="62252">
                        <a:srgbClr val="FFFFFF"/>
                      </a:gs>
                    </a:gsLst>
                    <a:lin ang="5400000" scaled="0"/>
                  </a:gradFill>
                </a:rPr>
                <a:t>HDInsight</a:t>
              </a:r>
              <a:r>
                <a:rPr lang="en-US" spc="-30" dirty="0" smtClean="0">
                  <a:gradFill>
                    <a:gsLst>
                      <a:gs pos="77483">
                        <a:srgbClr val="FFFFFF"/>
                      </a:gs>
                      <a:gs pos="62252">
                        <a:srgbClr val="FFFFFF"/>
                      </a:gs>
                    </a:gsLst>
                    <a:lin ang="5400000" scaled="0"/>
                  </a:gradFill>
                </a:rPr>
                <a:t/>
              </a:r>
              <a:br>
                <a:rPr lang="en-US" spc="-30" dirty="0" smtClean="0">
                  <a:gradFill>
                    <a:gsLst>
                      <a:gs pos="77483">
                        <a:srgbClr val="FFFFFF"/>
                      </a:gs>
                      <a:gs pos="62252">
                        <a:srgbClr val="FFFFFF"/>
                      </a:gs>
                    </a:gsLst>
                    <a:lin ang="5400000" scaled="0"/>
                  </a:gradFill>
                </a:rPr>
              </a:br>
              <a:r>
                <a:rPr lang="en-US" spc="-30" dirty="0" smtClean="0">
                  <a:gradFill>
                    <a:gsLst>
                      <a:gs pos="77483">
                        <a:srgbClr val="FFFFFF"/>
                      </a:gs>
                      <a:gs pos="62252">
                        <a:srgbClr val="FFFFFF"/>
                      </a:gs>
                    </a:gsLst>
                    <a:lin ang="5400000" scaled="0"/>
                  </a:gradFill>
                </a:rPr>
                <a:t>Service</a:t>
              </a:r>
              <a:endParaRPr lang="en-US" b="1" spc="-30" dirty="0">
                <a:gradFill>
                  <a:gsLst>
                    <a:gs pos="2917">
                      <a:srgbClr val="FFFFFF"/>
                    </a:gs>
                    <a:gs pos="100000">
                      <a:srgbClr val="FFFFFF"/>
                    </a:gs>
                  </a:gsLst>
                  <a:lin ang="5400000" scaled="0"/>
                </a:gradFill>
              </a:endParaRPr>
            </a:p>
          </p:txBody>
        </p:sp>
        <p:pic>
          <p:nvPicPr>
            <p:cNvPr id="19" name="Picture 18"/>
            <p:cNvPicPr>
              <a:picLocks noChangeAspect="1"/>
            </p:cNvPicPr>
            <p:nvPr/>
          </p:nvPicPr>
          <p:blipFill>
            <a:blip r:embed="rId4"/>
            <a:stretch>
              <a:fillRect/>
            </a:stretch>
          </p:blipFill>
          <p:spPr>
            <a:xfrm>
              <a:off x="1263482" y="2651880"/>
              <a:ext cx="1042396" cy="768252"/>
            </a:xfrm>
            <a:prstGeom prst="rect">
              <a:avLst/>
            </a:prstGeom>
          </p:spPr>
        </p:pic>
      </p:grpSp>
      <p:grpSp>
        <p:nvGrpSpPr>
          <p:cNvPr id="20" name="Group 19"/>
          <p:cNvGrpSpPr/>
          <p:nvPr/>
        </p:nvGrpSpPr>
        <p:grpSpPr>
          <a:xfrm>
            <a:off x="126441" y="6607900"/>
            <a:ext cx="12117274" cy="485114"/>
            <a:chOff x="183711" y="6390864"/>
            <a:chExt cx="12347348" cy="494325"/>
          </a:xfrm>
        </p:grpSpPr>
        <p:pic>
          <p:nvPicPr>
            <p:cNvPr id="21" name="Picture 20"/>
            <p:cNvPicPr>
              <a:picLocks noChangeAspect="1"/>
            </p:cNvPicPr>
            <p:nvPr/>
          </p:nvPicPr>
          <p:blipFill>
            <a:blip r:embed="rId5"/>
            <a:stretch>
              <a:fillRect/>
            </a:stretch>
          </p:blipFill>
          <p:spPr>
            <a:xfrm>
              <a:off x="183711" y="6390864"/>
              <a:ext cx="1354667" cy="494325"/>
            </a:xfrm>
            <a:prstGeom prst="rect">
              <a:avLst/>
            </a:prstGeom>
          </p:spPr>
        </p:pic>
        <p:pic>
          <p:nvPicPr>
            <p:cNvPr id="22" name="Picture 21"/>
            <p:cNvPicPr>
              <a:picLocks noChangeAspect="1"/>
            </p:cNvPicPr>
            <p:nvPr/>
          </p:nvPicPr>
          <p:blipFill>
            <a:blip r:embed="rId5"/>
            <a:stretch>
              <a:fillRect/>
            </a:stretch>
          </p:blipFill>
          <p:spPr>
            <a:xfrm>
              <a:off x="1754094" y="6390864"/>
              <a:ext cx="1354667" cy="494325"/>
            </a:xfrm>
            <a:prstGeom prst="rect">
              <a:avLst/>
            </a:prstGeom>
          </p:spPr>
        </p:pic>
        <p:pic>
          <p:nvPicPr>
            <p:cNvPr id="23" name="Picture 22"/>
            <p:cNvPicPr>
              <a:picLocks noChangeAspect="1"/>
            </p:cNvPicPr>
            <p:nvPr/>
          </p:nvPicPr>
          <p:blipFill>
            <a:blip r:embed="rId5"/>
            <a:stretch>
              <a:fillRect/>
            </a:stretch>
          </p:blipFill>
          <p:spPr>
            <a:xfrm>
              <a:off x="3324477" y="6390864"/>
              <a:ext cx="1354667" cy="494325"/>
            </a:xfrm>
            <a:prstGeom prst="rect">
              <a:avLst/>
            </a:prstGeom>
          </p:spPr>
        </p:pic>
        <p:pic>
          <p:nvPicPr>
            <p:cNvPr id="24" name="Picture 23"/>
            <p:cNvPicPr>
              <a:picLocks noChangeAspect="1"/>
            </p:cNvPicPr>
            <p:nvPr/>
          </p:nvPicPr>
          <p:blipFill>
            <a:blip r:embed="rId5"/>
            <a:stretch>
              <a:fillRect/>
            </a:stretch>
          </p:blipFill>
          <p:spPr>
            <a:xfrm>
              <a:off x="4894860" y="6390864"/>
              <a:ext cx="1354667" cy="494325"/>
            </a:xfrm>
            <a:prstGeom prst="rect">
              <a:avLst/>
            </a:prstGeom>
          </p:spPr>
        </p:pic>
        <p:pic>
          <p:nvPicPr>
            <p:cNvPr id="25" name="Picture 24"/>
            <p:cNvPicPr>
              <a:picLocks noChangeAspect="1"/>
            </p:cNvPicPr>
            <p:nvPr/>
          </p:nvPicPr>
          <p:blipFill>
            <a:blip r:embed="rId5"/>
            <a:stretch>
              <a:fillRect/>
            </a:stretch>
          </p:blipFill>
          <p:spPr>
            <a:xfrm>
              <a:off x="6465243" y="6390864"/>
              <a:ext cx="1354667" cy="494325"/>
            </a:xfrm>
            <a:prstGeom prst="rect">
              <a:avLst/>
            </a:prstGeom>
          </p:spPr>
        </p:pic>
        <p:pic>
          <p:nvPicPr>
            <p:cNvPr id="26" name="Picture 25"/>
            <p:cNvPicPr>
              <a:picLocks noChangeAspect="1"/>
            </p:cNvPicPr>
            <p:nvPr/>
          </p:nvPicPr>
          <p:blipFill>
            <a:blip r:embed="rId5"/>
            <a:stretch>
              <a:fillRect/>
            </a:stretch>
          </p:blipFill>
          <p:spPr>
            <a:xfrm>
              <a:off x="8035626" y="6390864"/>
              <a:ext cx="1354667" cy="494325"/>
            </a:xfrm>
            <a:prstGeom prst="rect">
              <a:avLst/>
            </a:prstGeom>
          </p:spPr>
        </p:pic>
        <p:pic>
          <p:nvPicPr>
            <p:cNvPr id="27" name="Picture 26"/>
            <p:cNvPicPr>
              <a:picLocks noChangeAspect="1"/>
            </p:cNvPicPr>
            <p:nvPr/>
          </p:nvPicPr>
          <p:blipFill>
            <a:blip r:embed="rId5"/>
            <a:stretch>
              <a:fillRect/>
            </a:stretch>
          </p:blipFill>
          <p:spPr>
            <a:xfrm>
              <a:off x="9606009" y="6390864"/>
              <a:ext cx="1354667" cy="494325"/>
            </a:xfrm>
            <a:prstGeom prst="rect">
              <a:avLst/>
            </a:prstGeom>
          </p:spPr>
        </p:pic>
        <p:pic>
          <p:nvPicPr>
            <p:cNvPr id="28" name="Picture 27"/>
            <p:cNvPicPr>
              <a:picLocks noChangeAspect="1"/>
            </p:cNvPicPr>
            <p:nvPr/>
          </p:nvPicPr>
          <p:blipFill>
            <a:blip r:embed="rId5"/>
            <a:stretch>
              <a:fillRect/>
            </a:stretch>
          </p:blipFill>
          <p:spPr>
            <a:xfrm>
              <a:off x="11176392" y="6390864"/>
              <a:ext cx="1354667" cy="494325"/>
            </a:xfrm>
            <a:prstGeom prst="rect">
              <a:avLst/>
            </a:prstGeom>
          </p:spPr>
        </p:pic>
      </p:grpSp>
    </p:spTree>
    <p:extLst>
      <p:ext uri="{BB962C8B-B14F-4D97-AF65-F5344CB8AC3E}">
        <p14:creationId xmlns:p14="http://schemas.microsoft.com/office/powerpoint/2010/main" val="2701470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2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p:tgtEl>
                                          <p:spTgt spid="9"/>
                                        </p:tgtEl>
                                        <p:attrNameLst>
                                          <p:attrName>ppt_y</p:attrName>
                                        </p:attrNameLst>
                                      </p:cBhvr>
                                      <p:tavLst>
                                        <p:tav tm="0">
                                          <p:val>
                                            <p:strVal val="#ppt_y-#ppt_h*1.125000"/>
                                          </p:val>
                                        </p:tav>
                                        <p:tav tm="100000">
                                          <p:val>
                                            <p:strVal val="#ppt_y"/>
                                          </p:val>
                                        </p:tav>
                                      </p:tavLst>
                                    </p:anim>
                                    <p:animEffect transition="in" filter="wipe(down)">
                                      <p:cBhvr>
                                        <p:cTn id="30" dur="500"/>
                                        <p:tgtEl>
                                          <p:spTgt spid="9"/>
                                        </p:tgtEl>
                                      </p:cBhvr>
                                    </p:animEffect>
                                  </p:childTnLst>
                                </p:cTn>
                              </p:par>
                              <p:par>
                                <p:cTn id="31" presetID="12" presetClass="entr" presetSubtype="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p:tgtEl>
                                          <p:spTgt spid="10"/>
                                        </p:tgtEl>
                                        <p:attrNameLst>
                                          <p:attrName>ppt_y</p:attrName>
                                        </p:attrNameLst>
                                      </p:cBhvr>
                                      <p:tavLst>
                                        <p:tav tm="0">
                                          <p:val>
                                            <p:strVal val="#ppt_y-#ppt_h*1.125000"/>
                                          </p:val>
                                        </p:tav>
                                        <p:tav tm="100000">
                                          <p:val>
                                            <p:strVal val="#ppt_y"/>
                                          </p:val>
                                        </p:tav>
                                      </p:tavLst>
                                    </p:anim>
                                    <p:animEffect transition="in" filter="wipe(down)">
                                      <p:cBhvr>
                                        <p:cTn id="34" dur="500"/>
                                        <p:tgtEl>
                                          <p:spTgt spid="10"/>
                                        </p:tgtEl>
                                      </p:cBhvr>
                                    </p:animEffect>
                                  </p:childTnLst>
                                </p:cTn>
                              </p:par>
                            </p:childTnLst>
                          </p:cTn>
                        </p:par>
                        <p:par>
                          <p:cTn id="35" fill="hold">
                            <p:stCondLst>
                              <p:cond delay="3000"/>
                            </p:stCondLst>
                            <p:childTnLst>
                              <p:par>
                                <p:cTn id="36" presetID="12" presetClass="entr" presetSubtype="4"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additive="base">
                                        <p:cTn id="38" dur="500"/>
                                        <p:tgtEl>
                                          <p:spTgt spid="4"/>
                                        </p:tgtEl>
                                        <p:attrNameLst>
                                          <p:attrName>ppt_y</p:attrName>
                                        </p:attrNameLst>
                                      </p:cBhvr>
                                      <p:tavLst>
                                        <p:tav tm="0">
                                          <p:val>
                                            <p:strVal val="#ppt_y+#ppt_h*1.125000"/>
                                          </p:val>
                                        </p:tav>
                                        <p:tav tm="100000">
                                          <p:val>
                                            <p:strVal val="#ppt_y"/>
                                          </p:val>
                                        </p:tav>
                                      </p:tavLst>
                                    </p:anim>
                                    <p:animEffect transition="in" filter="wipe(up)">
                                      <p:cBhvr>
                                        <p:cTn id="39" dur="500"/>
                                        <p:tgtEl>
                                          <p:spTgt spid="4"/>
                                        </p:tgtEl>
                                      </p:cBhvr>
                                    </p:animEffect>
                                  </p:childTnLst>
                                </p:cTn>
                              </p:par>
                              <p:par>
                                <p:cTn id="40" presetID="10" presetClass="entr" presetSubtype="0" fill="hold" grpId="0" nodeType="withEffect">
                                  <p:stCondLst>
                                    <p:cond delay="10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2" presetClass="entr" presetSubtype="1" fill="hold" nodeType="withEffect">
                                  <p:stCondLst>
                                    <p:cond delay="150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p:tgtEl>
                                          <p:spTgt spid="11"/>
                                        </p:tgtEl>
                                        <p:attrNameLst>
                                          <p:attrName>ppt_y</p:attrName>
                                        </p:attrNameLst>
                                      </p:cBhvr>
                                      <p:tavLst>
                                        <p:tav tm="0">
                                          <p:val>
                                            <p:strVal val="#ppt_y-#ppt_h*1.125000"/>
                                          </p:val>
                                        </p:tav>
                                        <p:tav tm="100000">
                                          <p:val>
                                            <p:strVal val="#ppt_y"/>
                                          </p:val>
                                        </p:tav>
                                      </p:tavLst>
                                    </p:anim>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srgbClr val="0072C6"/>
                </a:solidFill>
              </a:rPr>
              <a:t>SQL Database The </a:t>
            </a:r>
            <a:r>
              <a:rPr lang="en-US" sz="3600" dirty="0" smtClean="0">
                <a:solidFill>
                  <a:srgbClr val="0072C6"/>
                </a:solidFill>
              </a:rPr>
              <a:t>Basics</a:t>
            </a:r>
            <a:endParaRPr lang="en-US" dirty="0"/>
          </a:p>
        </p:txBody>
      </p:sp>
      <p:sp>
        <p:nvSpPr>
          <p:cNvPr id="3" name="Content Placeholder 2"/>
          <p:cNvSpPr>
            <a:spLocks noGrp="1"/>
          </p:cNvSpPr>
          <p:nvPr>
            <p:ph sz="quarter" idx="10"/>
          </p:nvPr>
        </p:nvSpPr>
        <p:spPr/>
        <p:txBody>
          <a:bodyPr/>
          <a:lstStyle/>
          <a:p>
            <a:r>
              <a:rPr lang="en-US" sz="4000" dirty="0"/>
              <a:t>Scale out with </a:t>
            </a:r>
            <a:r>
              <a:rPr lang="en-US" sz="4000" dirty="0" err="1"/>
              <a:t>ElasticScale</a:t>
            </a:r>
            <a:endParaRPr lang="en-US" sz="4000" dirty="0"/>
          </a:p>
          <a:p>
            <a:r>
              <a:rPr lang="en-US" sz="4000" dirty="0"/>
              <a:t>Built-in regional database replicas for additional protection</a:t>
            </a:r>
          </a:p>
          <a:p>
            <a:r>
              <a:rPr lang="en-US" sz="4000" dirty="0"/>
              <a:t>Uptime SLA of 99.99%</a:t>
            </a:r>
          </a:p>
          <a:p>
            <a:endParaRPr lang="en-US" sz="4000" dirty="0"/>
          </a:p>
        </p:txBody>
      </p:sp>
    </p:spTree>
    <p:extLst>
      <p:ext uri="{BB962C8B-B14F-4D97-AF65-F5344CB8AC3E}">
        <p14:creationId xmlns:p14="http://schemas.microsoft.com/office/powerpoint/2010/main" val="1144563385"/>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sv-SE" sz="6000" dirty="0"/>
              <a:t>MongoDB, MySQL, Oracle, </a:t>
            </a:r>
            <a:r>
              <a:rPr lang="en-US" sz="6000" dirty="0"/>
              <a:t>Cassandra</a:t>
            </a:r>
            <a:r>
              <a:rPr lang="sv-SE" sz="6000" dirty="0"/>
              <a:t>, Neo4j and more</a:t>
            </a:r>
            <a:r>
              <a:rPr lang="en-US" sz="6000" dirty="0"/>
              <a:t/>
            </a:r>
            <a:br>
              <a:rPr lang="en-US" sz="6000" dirty="0"/>
            </a:br>
            <a:endParaRPr lang="en-US" sz="6000" dirty="0"/>
          </a:p>
        </p:txBody>
      </p:sp>
    </p:spTree>
    <p:extLst>
      <p:ext uri="{BB962C8B-B14F-4D97-AF65-F5344CB8AC3E}">
        <p14:creationId xmlns:p14="http://schemas.microsoft.com/office/powerpoint/2010/main" val="1241715242"/>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Autofit/>
          </a:bodyPr>
          <a:lstStyle/>
          <a:p>
            <a:r>
              <a:rPr lang="en-US" sz="4000" dirty="0" smtClean="0"/>
              <a:t>Additional Database options in Azure</a:t>
            </a:r>
            <a:endParaRPr lang="en-US" sz="4000" dirty="0"/>
          </a:p>
        </p:txBody>
      </p:sp>
      <p:sp>
        <p:nvSpPr>
          <p:cNvPr id="10" name="Content Placeholder 9"/>
          <p:cNvSpPr>
            <a:spLocks noGrp="1"/>
          </p:cNvSpPr>
          <p:nvPr>
            <p:ph sz="quarter" idx="10"/>
          </p:nvPr>
        </p:nvSpPr>
        <p:spPr/>
        <p:txBody>
          <a:bodyPr/>
          <a:lstStyle/>
          <a:p>
            <a:r>
              <a:rPr lang="en-US" sz="3200" dirty="0"/>
              <a:t>Azure Table Service is a “Big Table” entity store.</a:t>
            </a:r>
          </a:p>
          <a:p>
            <a:r>
              <a:rPr lang="en-US" sz="3200" dirty="0"/>
              <a:t>MongoDB is a document (JSON) store.</a:t>
            </a:r>
          </a:p>
          <a:p>
            <a:r>
              <a:rPr lang="en-US" sz="3200" dirty="0"/>
              <a:t>Cassandra is a columnar store with excellent replication.</a:t>
            </a:r>
          </a:p>
          <a:p>
            <a:r>
              <a:rPr lang="en-US" sz="3200" dirty="0" err="1"/>
              <a:t>HBase</a:t>
            </a:r>
            <a:r>
              <a:rPr lang="en-US" sz="3200" dirty="0"/>
              <a:t> is a Big Data (Hadoop) store available in </a:t>
            </a:r>
            <a:r>
              <a:rPr lang="en-US" sz="3200" dirty="0" err="1"/>
              <a:t>HDInsight</a:t>
            </a:r>
            <a:r>
              <a:rPr lang="en-US" sz="3200" dirty="0"/>
              <a:t>.</a:t>
            </a:r>
          </a:p>
          <a:p>
            <a:r>
              <a:rPr lang="en-US" sz="3200" dirty="0"/>
              <a:t>Oracle VMs are supported in Azure.</a:t>
            </a:r>
          </a:p>
          <a:p>
            <a:r>
              <a:rPr lang="en-US" sz="3200" dirty="0"/>
              <a:t>MySQL is offered from the partner </a:t>
            </a:r>
            <a:r>
              <a:rPr lang="en-US" sz="3200" dirty="0" err="1"/>
              <a:t>ClearDB</a:t>
            </a:r>
            <a:r>
              <a:rPr lang="en-US" sz="3200" dirty="0" smtClean="0"/>
              <a:t>.</a:t>
            </a:r>
            <a:endParaRPr lang="en-US" sz="3200" dirty="0"/>
          </a:p>
        </p:txBody>
      </p:sp>
    </p:spTree>
    <p:extLst>
      <p:ext uri="{BB962C8B-B14F-4D97-AF65-F5344CB8AC3E}">
        <p14:creationId xmlns:p14="http://schemas.microsoft.com/office/powerpoint/2010/main" val="310004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p:cNvGraphicFramePr/>
          <p:nvPr>
            <p:extLst>
              <p:ext uri="{D42A27DB-BD31-4B8C-83A1-F6EECF244321}">
                <p14:modId xmlns:p14="http://schemas.microsoft.com/office/powerpoint/2010/main" val="2935623035"/>
              </p:ext>
            </p:extLst>
          </p:nvPr>
        </p:nvGraphicFramePr>
        <p:xfrm>
          <a:off x="666750" y="1400175"/>
          <a:ext cx="10973869" cy="4895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p:cNvSpPr txBox="1">
            <a:spLocks/>
          </p:cNvSpPr>
          <p:nvPr/>
        </p:nvSpPr>
        <p:spPr>
          <a:xfrm>
            <a:off x="0" y="0"/>
            <a:ext cx="12192000" cy="973394"/>
          </a:xfrm>
          <a:prstGeom prst="rect">
            <a:avLst/>
          </a:prstGeom>
        </p:spPr>
        <p:txBody>
          <a:bodyPr vert="horz" lIns="91440" tIns="45720" rIns="91440" bIns="45720" rtlCol="0" anchor="ctr">
            <a:normAutofit/>
          </a:bodyPr>
          <a:lstStyle>
            <a:lvl1pPr marL="252000" algn="l" defTabSz="914400" rtl="0" eaLnBrk="1" latinLnBrk="0" hangingPunct="1">
              <a:lnSpc>
                <a:spcPct val="90000"/>
              </a:lnSpc>
              <a:spcBef>
                <a:spcPct val="0"/>
              </a:spcBef>
              <a:buNone/>
              <a:defRPr sz="2800" kern="1200">
                <a:solidFill>
                  <a:schemeClr val="bg1"/>
                </a:solidFill>
                <a:latin typeface="+mj-lt"/>
                <a:ea typeface="+mj-ea"/>
                <a:cs typeface="+mj-cs"/>
              </a:defRPr>
            </a:lvl1pPr>
          </a:lstStyle>
          <a:p>
            <a:pPr marL="0" algn="ctr"/>
            <a:r>
              <a:rPr lang="en-US" dirty="0" smtClean="0">
                <a:solidFill>
                  <a:srgbClr val="FFFFFF"/>
                </a:solidFill>
              </a:rPr>
              <a:t>Microsoft Azure Data Platform</a:t>
            </a:r>
            <a:endParaRPr lang="en-US" dirty="0">
              <a:solidFill>
                <a:srgbClr val="FFFFFF"/>
              </a:solidFill>
            </a:endParaRPr>
          </a:p>
        </p:txBody>
      </p:sp>
    </p:spTree>
    <p:extLst>
      <p:ext uri="{BB962C8B-B14F-4D97-AF65-F5344CB8AC3E}">
        <p14:creationId xmlns:p14="http://schemas.microsoft.com/office/powerpoint/2010/main" val="1480454054"/>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14550"/>
            <a:ext cx="12192000" cy="4743450"/>
          </a:xfrm>
          <a:prstGeom prst="rect">
            <a:avLst/>
          </a:prstGeom>
        </p:spPr>
        <p:txBody>
          <a:bodyPr/>
          <a:lstStyle/>
          <a:p>
            <a:pPr algn="ctr"/>
            <a:r>
              <a:rPr lang="en-US" sz="6600" dirty="0" smtClean="0"/>
              <a:t>Microsoft Azure</a:t>
            </a:r>
            <a:r>
              <a:rPr lang="en-US" sz="11500" dirty="0" smtClean="0"/>
              <a:t/>
            </a:r>
            <a:br>
              <a:rPr lang="en-US" sz="11500" dirty="0" smtClean="0"/>
            </a:br>
            <a:r>
              <a:rPr lang="en-US" sz="11500" dirty="0" smtClean="0"/>
              <a:t>Storage Blob</a:t>
            </a:r>
            <a:endParaRPr lang="en-US" sz="11500" dirty="0"/>
          </a:p>
        </p:txBody>
      </p:sp>
      <p:pic>
        <p:nvPicPr>
          <p:cNvPr id="5" name="Picture 4"/>
          <p:cNvPicPr>
            <a:picLocks noChangeAspect="1"/>
          </p:cNvPicPr>
          <p:nvPr/>
        </p:nvPicPr>
        <p:blipFill>
          <a:blip r:embed="rId2"/>
          <a:stretch>
            <a:fillRect/>
          </a:stretch>
        </p:blipFill>
        <p:spPr>
          <a:xfrm>
            <a:off x="5281165" y="381093"/>
            <a:ext cx="1629670" cy="1409101"/>
          </a:xfrm>
          <a:prstGeom prst="rect">
            <a:avLst/>
          </a:prstGeom>
        </p:spPr>
      </p:pic>
    </p:spTree>
    <p:extLst>
      <p:ext uri="{BB962C8B-B14F-4D97-AF65-F5344CB8AC3E}">
        <p14:creationId xmlns:p14="http://schemas.microsoft.com/office/powerpoint/2010/main" val="733229080"/>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br>
              <a:rPr lang="en-US" dirty="0" smtClean="0"/>
            </a:br>
            <a:r>
              <a:rPr lang="en-US" dirty="0"/>
              <a:t/>
            </a:r>
            <a:br>
              <a:rPr lang="en-US" dirty="0"/>
            </a:br>
            <a:r>
              <a:rPr lang="en-US" dirty="0" smtClean="0"/>
              <a:t>aka.ms/</a:t>
            </a:r>
            <a:r>
              <a:rPr lang="en-US" dirty="0" err="1" smtClean="0"/>
              <a:t>dataofyou</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6.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7.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8.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189673cb-4923-4bbb-94d6-78aeba63d872" Revision="1" Stencil="System.MyShapes"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1A09340B-B734-4C22-9285-A73C3253D8F4}">
  <ds:schemaRefs>
    <ds:schemaRef ds:uri="http://schemas.microsoft.com/VisualStudio/2011/storyboarding/control"/>
  </ds:schemaRefs>
</ds:datastoreItem>
</file>

<file path=customXml/itemProps4.xml><?xml version="1.0" encoding="utf-8"?>
<ds:datastoreItem xmlns:ds="http://schemas.openxmlformats.org/officeDocument/2006/customXml" ds:itemID="{B030EFEA-9AEA-457C-BAA8-93C4281792F5}">
  <ds:schemaRef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purl.org/dc/terms/"/>
    <ds:schemaRef ds:uri="http://schemas.microsoft.com/office/infopath/2007/PartnerControls"/>
    <ds:schemaRef ds:uri="fee586e5-3c92-48eb-9898-42915e590ada"/>
  </ds:schemaRefs>
</ds:datastoreItem>
</file>

<file path=docProps/app.xml><?xml version="1.0" encoding="utf-8"?>
<Properties xmlns="http://schemas.openxmlformats.org/officeDocument/2006/extended-properties" xmlns:vt="http://schemas.openxmlformats.org/officeDocument/2006/docPropsVTypes">
  <Template>AzureEvent</Template>
  <TotalTime>1140</TotalTime>
  <Words>8230</Words>
  <Application>Microsoft Office PowerPoint</Application>
  <PresentationFormat>Widescreen</PresentationFormat>
  <Paragraphs>1091</Paragraphs>
  <Slides>95</Slides>
  <Notes>80</Notes>
  <HiddenSlides>8</HiddenSlides>
  <MMClips>0</MMClips>
  <ScaleCrop>false</ScaleCrop>
  <HeadingPairs>
    <vt:vector size="6" baseType="variant">
      <vt:variant>
        <vt:lpstr>Fonts Used</vt:lpstr>
      </vt:variant>
      <vt:variant>
        <vt:i4>16</vt:i4>
      </vt:variant>
      <vt:variant>
        <vt:lpstr>Theme</vt:lpstr>
      </vt:variant>
      <vt:variant>
        <vt:i4>8</vt:i4>
      </vt:variant>
      <vt:variant>
        <vt:lpstr>Slide Titles</vt:lpstr>
      </vt:variant>
      <vt:variant>
        <vt:i4>95</vt:i4>
      </vt:variant>
    </vt:vector>
  </HeadingPairs>
  <TitlesOfParts>
    <vt:vector size="119" baseType="lpstr">
      <vt:lpstr>Arial Unicode MS</vt:lpstr>
      <vt:lpstr>Arial</vt:lpstr>
      <vt:lpstr>Avenir LT Pro 45 Book</vt:lpstr>
      <vt:lpstr>Calibri</vt:lpstr>
      <vt:lpstr>Calibri Light</vt:lpstr>
      <vt:lpstr>Consolas</vt:lpstr>
      <vt:lpstr>Courier New</vt:lpstr>
      <vt:lpstr>ＭＳ Ｐゴシック</vt:lpstr>
      <vt:lpstr>Segoe UI</vt:lpstr>
      <vt:lpstr>Segoe UI (Body)</vt:lpstr>
      <vt:lpstr>Segoe UI Light</vt:lpstr>
      <vt:lpstr>Segoe UI Light (Headings)</vt:lpstr>
      <vt:lpstr>Segoe UI Semibold</vt:lpstr>
      <vt:lpstr>Segoe UI Semilight</vt:lpstr>
      <vt:lpstr>Wingdings</vt:lpstr>
      <vt:lpstr>Wingdings 3</vt:lpstr>
      <vt:lpstr>1_Azure Event</vt:lpstr>
      <vt:lpstr>5-30629_Build_Template_WHITE</vt:lpstr>
      <vt:lpstr>Azure Event</vt:lpstr>
      <vt:lpstr>1_5-30629_Build_Template_WHITE</vt:lpstr>
      <vt:lpstr>Microsoft AzureCon 2015 Template - Color</vt:lpstr>
      <vt:lpstr>BUILD CHARCOAL BACKGROUND</vt:lpstr>
      <vt:lpstr>2_Azure Event</vt:lpstr>
      <vt:lpstr>1_Microsoft AzureCon 2015 Template - Color</vt:lpstr>
      <vt:lpstr>Azure Data Overview</vt:lpstr>
      <vt:lpstr>PowerPoint Presentation</vt:lpstr>
      <vt:lpstr>Agenda</vt:lpstr>
      <vt:lpstr>SQL Database</vt:lpstr>
      <vt:lpstr>PowerPoint Presentation</vt:lpstr>
      <vt:lpstr>Architecture</vt:lpstr>
      <vt:lpstr>A Server is not a machine</vt:lpstr>
      <vt:lpstr>SQL Database The Basics </vt:lpstr>
      <vt:lpstr>SQL Database The Basics</vt:lpstr>
      <vt:lpstr>SQL Database</vt:lpstr>
      <vt:lpstr>SQL Database</vt:lpstr>
      <vt:lpstr>SQL Database</vt:lpstr>
      <vt:lpstr>SQL Database</vt:lpstr>
      <vt:lpstr>PowerPoint Presentation</vt:lpstr>
      <vt:lpstr>PowerPoint Presentation</vt:lpstr>
      <vt:lpstr>PowerPoint Presentation</vt:lpstr>
      <vt:lpstr>PowerPoint Presentation</vt:lpstr>
      <vt:lpstr>PowerPoint Presentation</vt:lpstr>
      <vt:lpstr>SQL Database Server</vt:lpstr>
      <vt:lpstr>PowerPoint Presentation</vt:lpstr>
      <vt:lpstr>PowerPoint Presentation</vt:lpstr>
      <vt:lpstr>PowerPoint Presentation</vt:lpstr>
      <vt:lpstr>PowerPoint Presentation</vt:lpstr>
      <vt:lpstr>PowerPoint Presentation</vt:lpstr>
      <vt:lpstr>Provision Servers Interactively </vt:lpstr>
      <vt:lpstr>Provision Servers Interactively</vt:lpstr>
      <vt:lpstr>Automate Server Provisioning</vt:lpstr>
      <vt:lpstr>Automate Server Provisioning</vt:lpstr>
      <vt:lpstr>Demo: Creating A SQL Database Server and a SQL Database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Familiar Technologies</vt:lpstr>
      <vt:lpstr>Use Familiar Technologies - Languages</vt:lpstr>
      <vt:lpstr>Use Familiar Technologies - Frameworks</vt:lpstr>
      <vt:lpstr>Use Familiar Technologies - Tools</vt:lpstr>
      <vt:lpstr>Unsupported SQL Server Features </vt:lpstr>
      <vt:lpstr>Azure SQL Database Management Portal</vt:lpstr>
      <vt:lpstr>SQL Server VM</vt:lpstr>
      <vt:lpstr>Run SQL on VM</vt:lpstr>
      <vt:lpstr>Why (at least) two offerings of SQL in Azure?</vt:lpstr>
      <vt:lpstr>SQL Database</vt:lpstr>
      <vt:lpstr>Other features SQL IaaS supports that SQL Database doesn’t (yet)</vt:lpstr>
      <vt:lpstr>Demo: Standing up a SQL Server in Azure using Marketplace</vt:lpstr>
      <vt:lpstr>DocumentDB</vt:lpstr>
      <vt:lpstr>Fully managed, scalable JSON document database service</vt:lpstr>
      <vt:lpstr>Microsoft Azure Data Services</vt:lpstr>
      <vt:lpstr>MongoDB</vt:lpstr>
      <vt:lpstr>    What is a document database?</vt:lpstr>
      <vt:lpstr>    What is a document database?</vt:lpstr>
      <vt:lpstr>    What is a document database?</vt:lpstr>
      <vt:lpstr>    Developer Appeal</vt:lpstr>
      <vt:lpstr>Azure DocumentDB</vt:lpstr>
      <vt:lpstr>DocumentDB is particularly suited for web  and mobile  applications</vt:lpstr>
      <vt:lpstr>Reliable and  predictable  performance</vt:lpstr>
      <vt:lpstr>Rapid  development</vt:lpstr>
      <vt:lpstr>Part of the Azure ecosystem</vt:lpstr>
      <vt:lpstr>What does DocumentDB cost?</vt:lpstr>
      <vt:lpstr>Demo: Interacting with DocumentDB</vt:lpstr>
      <vt:lpstr>Search</vt:lpstr>
      <vt:lpstr>Azure Search</vt:lpstr>
      <vt:lpstr>Azure Search</vt:lpstr>
      <vt:lpstr>Search Functionality </vt:lpstr>
      <vt:lpstr>Search Functionality </vt:lpstr>
      <vt:lpstr>PowerPoint Presentation</vt:lpstr>
      <vt:lpstr>PowerPoint Presentation</vt:lpstr>
      <vt:lpstr>PowerPoint Presentation</vt:lpstr>
      <vt:lpstr>HDInsight</vt:lpstr>
      <vt:lpstr>Big Data Insights</vt:lpstr>
      <vt:lpstr>Big Data Insights</vt:lpstr>
      <vt:lpstr>PowerPoint Presentation</vt:lpstr>
      <vt:lpstr>Programming HDInsight – Existing ecosystem</vt:lpstr>
      <vt:lpstr>Programming HDInsight – Microsoft .NET</vt:lpstr>
      <vt:lpstr>Programming HDInsight – DevOps / IT Pros</vt:lpstr>
      <vt:lpstr>Data Warehousing</vt:lpstr>
      <vt:lpstr>PowerPoint Presentation</vt:lpstr>
      <vt:lpstr>PowerPoint Presentation</vt:lpstr>
      <vt:lpstr>PowerPoint Presentation</vt:lpstr>
      <vt:lpstr>PowerPoint Presentation</vt:lpstr>
      <vt:lpstr>PowerPoint Presentation</vt:lpstr>
      <vt:lpstr>Data Lake</vt:lpstr>
      <vt:lpstr>PowerPoint Presentation</vt:lpstr>
      <vt:lpstr>PowerPoint Presentation</vt:lpstr>
      <vt:lpstr>MongoDB, MySQL, Oracle, Cassandra, Neo4j and more </vt:lpstr>
      <vt:lpstr>Additional Database options in Azure</vt:lpstr>
      <vt:lpstr>PowerPoint Presentation</vt:lpstr>
      <vt:lpstr>Microsoft Azure Storage Blob</vt:lpstr>
      <vt:lpstr>Q&amp;A  aka.ms/dataofyou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63</cp:revision>
  <cp:lastPrinted>2014-03-26T17:46:13Z</cp:lastPrinted>
  <dcterms:created xsi:type="dcterms:W3CDTF">2015-04-25T14:54:57Z</dcterms:created>
  <dcterms:modified xsi:type="dcterms:W3CDTF">2015-11-03T03:38:15Z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